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7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8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0" r:id="rId3"/>
    <p:sldMasterId id="2147483691" r:id="rId4"/>
    <p:sldMasterId id="2147483702" r:id="rId5"/>
    <p:sldMasterId id="2147483713" r:id="rId6"/>
    <p:sldMasterId id="2147483724" r:id="rId7"/>
    <p:sldMasterId id="2147483735" r:id="rId8"/>
    <p:sldMasterId id="2147483746" r:id="rId9"/>
  </p:sldMasterIdLst>
  <p:notesMasterIdLst>
    <p:notesMasterId r:id="rId35"/>
  </p:notesMasterIdLst>
  <p:sldIdLst>
    <p:sldId id="2147308246" r:id="rId10"/>
    <p:sldId id="3447" r:id="rId11"/>
    <p:sldId id="2147308252" r:id="rId12"/>
    <p:sldId id="2115" r:id="rId13"/>
    <p:sldId id="3449" r:id="rId14"/>
    <p:sldId id="2147308247" r:id="rId15"/>
    <p:sldId id="3453" r:id="rId16"/>
    <p:sldId id="1503" r:id="rId17"/>
    <p:sldId id="2147308248" r:id="rId18"/>
    <p:sldId id="2147308239" r:id="rId19"/>
    <p:sldId id="2111" r:id="rId20"/>
    <p:sldId id="2147308240" r:id="rId21"/>
    <p:sldId id="2116" r:id="rId22"/>
    <p:sldId id="2117" r:id="rId23"/>
    <p:sldId id="2147308241" r:id="rId24"/>
    <p:sldId id="2106" r:id="rId25"/>
    <p:sldId id="3444" r:id="rId26"/>
    <p:sldId id="1917" r:id="rId27"/>
    <p:sldId id="3440" r:id="rId28"/>
    <p:sldId id="2147308242" r:id="rId29"/>
    <p:sldId id="2147308251" r:id="rId30"/>
    <p:sldId id="2147308253" r:id="rId31"/>
    <p:sldId id="2147308254" r:id="rId32"/>
    <p:sldId id="2147308255" r:id="rId33"/>
    <p:sldId id="2147308250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79871B-9E76-4844-A96F-0E5AE8DB59C5}">
          <p14:sldIdLst/>
        </p14:section>
        <p14:section name="Default Section" id="{39503404-9FC5-9A47-9CA1-07931FE59080}">
          <p14:sldIdLst>
            <p14:sldId id="2147308246"/>
            <p14:sldId id="3447"/>
            <p14:sldId id="2147308252"/>
            <p14:sldId id="2115"/>
            <p14:sldId id="3449"/>
            <p14:sldId id="2147308247"/>
            <p14:sldId id="3453"/>
            <p14:sldId id="1503"/>
            <p14:sldId id="2147308248"/>
            <p14:sldId id="2147308239"/>
            <p14:sldId id="2111"/>
            <p14:sldId id="2147308240"/>
            <p14:sldId id="2116"/>
            <p14:sldId id="2117"/>
            <p14:sldId id="2147308241"/>
            <p14:sldId id="2106"/>
            <p14:sldId id="3444"/>
            <p14:sldId id="1917"/>
            <p14:sldId id="3440"/>
            <p14:sldId id="2147308242"/>
            <p14:sldId id="2147308251"/>
            <p14:sldId id="2147308253"/>
            <p14:sldId id="2147308254"/>
            <p14:sldId id="2147308255"/>
            <p14:sldId id="21473082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2C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9"/>
    <p:restoredTop sz="96233"/>
  </p:normalViewPr>
  <p:slideViewPr>
    <p:cSldViewPr snapToGrid="0" snapToObjects="1">
      <p:cViewPr varScale="1">
        <p:scale>
          <a:sx n="110" d="100"/>
          <a:sy n="110" d="100"/>
        </p:scale>
        <p:origin x="208" y="344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tableStyles" Target="tableStyle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NULL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8521927234229452E-3"/>
          <c:y val="5.8259095799211666E-2"/>
          <c:w val="0.981759022723246"/>
          <c:h val="0.88072716861672717"/>
        </c:manualLayout>
      </c:layout>
      <c:barChart>
        <c:barDir val="col"/>
        <c:grouping val="stacked"/>
        <c:varyColors val="0"/>
        <c:ser>
          <c:idx val="1"/>
          <c:order val="0"/>
          <c:tx>
            <c:strRef>
              <c:f>Sheet1!$A$5</c:f>
              <c:strCache>
                <c:ptCount val="1"/>
                <c:pt idx="0">
                  <c:v>Heavy utilization RI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Sheet1!$B$5:$Y$5</c:f>
              <c:numCache>
                <c:formatCode>General</c:formatCode>
                <c:ptCount val="24"/>
                <c:pt idx="0">
                  <c:v>2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2</c:v>
                </c:pt>
                <c:pt idx="13">
                  <c:v>2</c:v>
                </c:pt>
                <c:pt idx="14">
                  <c:v>2</c:v>
                </c:pt>
                <c:pt idx="15">
                  <c:v>2</c:v>
                </c:pt>
                <c:pt idx="16">
                  <c:v>2</c:v>
                </c:pt>
                <c:pt idx="17">
                  <c:v>2</c:v>
                </c:pt>
                <c:pt idx="18">
                  <c:v>2</c:v>
                </c:pt>
                <c:pt idx="19">
                  <c:v>2</c:v>
                </c:pt>
                <c:pt idx="20">
                  <c:v>2</c:v>
                </c:pt>
                <c:pt idx="21">
                  <c:v>2</c:v>
                </c:pt>
                <c:pt idx="22">
                  <c:v>2</c:v>
                </c:pt>
                <c:pt idx="2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8F-7C4A-9FB5-98C93ADC0FB9}"/>
            </c:ext>
          </c:extLst>
        </c:ser>
        <c:ser>
          <c:idx val="2"/>
          <c:order val="1"/>
          <c:tx>
            <c:strRef>
              <c:f>Sheet1!$A$6</c:f>
              <c:strCache>
                <c:ptCount val="1"/>
                <c:pt idx="0">
                  <c:v>Medium Utilization RI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Sheet1!$B$6:$Y$6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4</c:v>
                </c:pt>
                <c:pt idx="9">
                  <c:v>4</c:v>
                </c:pt>
                <c:pt idx="10">
                  <c:v>4</c:v>
                </c:pt>
                <c:pt idx="11">
                  <c:v>4</c:v>
                </c:pt>
                <c:pt idx="12">
                  <c:v>4</c:v>
                </c:pt>
                <c:pt idx="13">
                  <c:v>4</c:v>
                </c:pt>
                <c:pt idx="14">
                  <c:v>4</c:v>
                </c:pt>
                <c:pt idx="15">
                  <c:v>4</c:v>
                </c:pt>
                <c:pt idx="16">
                  <c:v>4</c:v>
                </c:pt>
                <c:pt idx="17">
                  <c:v>2</c:v>
                </c:pt>
                <c:pt idx="18">
                  <c:v>1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8F-7C4A-9FB5-98C93ADC0FB9}"/>
            </c:ext>
          </c:extLst>
        </c:ser>
        <c:ser>
          <c:idx val="0"/>
          <c:order val="2"/>
          <c:tx>
            <c:strRef>
              <c:f>Sheet1!$A$8</c:f>
              <c:strCache>
                <c:ptCount val="1"/>
                <c:pt idx="0">
                  <c:v>On Demand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Sheet1!$B$8:$Y$8</c:f>
              <c:numCache>
                <c:formatCode>General</c:formatCode>
                <c:ptCount val="2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1</c:v>
                </c:pt>
                <c:pt idx="11">
                  <c:v>2</c:v>
                </c:pt>
                <c:pt idx="12">
                  <c:v>3</c:v>
                </c:pt>
                <c:pt idx="13">
                  <c:v>3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8F-7C4A-9FB5-98C93ADC0F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8"/>
        <c:overlap val="100"/>
        <c:axId val="138714512"/>
        <c:axId val="138714904"/>
      </c:barChart>
      <c:catAx>
        <c:axId val="138714512"/>
        <c:scaling>
          <c:orientation val="minMax"/>
        </c:scaling>
        <c:delete val="1"/>
        <c:axPos val="b"/>
        <c:majorTickMark val="none"/>
        <c:minorTickMark val="none"/>
        <c:tickLblPos val="nextTo"/>
        <c:crossAx val="138714904"/>
        <c:crosses val="autoZero"/>
        <c:auto val="1"/>
        <c:lblAlgn val="ctr"/>
        <c:lblOffset val="100"/>
        <c:noMultiLvlLbl val="0"/>
      </c:catAx>
      <c:valAx>
        <c:axId val="138714904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tx1">
                  <a:lumMod val="15000"/>
                  <a:lumOff val="8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8714512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2E8CB-7F58-9D4E-9C9E-CA724624C574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DDAA-0B52-C540-9A0A-C8BCF8EB2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33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465887">
              <a:buFont typeface="Arial" panose="020B0604020202020204" pitchFamily="34" charset="0"/>
              <a:buNone/>
              <a:defRPr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467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100" b="0" dirty="0"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2/12/25 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992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92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3116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893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0" i="0" dirty="0">
              <a:solidFill>
                <a:srgbClr val="333333"/>
              </a:solidFill>
              <a:effectLst/>
              <a:latin typeface="Amazon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948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3FD2F0-E9DC-A545-A678-316BC35A81C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161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50586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987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265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785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623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effectLst/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13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D89E5F-BEEF-42A1-A57B-E5A736D5119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195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096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A4EAB-7419-470F-A32F-30DDE860476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33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0" i="0" kern="1200" dirty="0">
              <a:solidFill>
                <a:srgbClr val="FFFFFF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ADCA5EE4-0EE2-4089-B158-D96D0FB122E1}" type="datetime8">
              <a:rPr lang="en-US" smtClean="0"/>
              <a:t>2/12/25 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Image Placeholder 11">
            <a:extLst>
              <a:ext uri="{FF2B5EF4-FFF2-40B4-BE49-F238E27FC236}">
                <a16:creationId xmlns:a16="http://schemas.microsoft.com/office/drawing/2014/main" id="{EBB471B5-3EBC-4DF1-B976-E93554DC4D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52463" y="835025"/>
            <a:ext cx="5703887" cy="3208338"/>
          </a:xfrm>
        </p:spPr>
      </p:sp>
    </p:spTree>
    <p:extLst>
      <p:ext uri="{BB962C8B-B14F-4D97-AF65-F5344CB8AC3E}">
        <p14:creationId xmlns:p14="http://schemas.microsoft.com/office/powerpoint/2010/main" val="2230644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ReInvent 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A8E1BB1-B036-4140-B110-296DC0701D04}" type="datetime8">
              <a:rPr lang="en-US" smtClean="0"/>
              <a:pPr/>
              <a:t>2/12/25 2:11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212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lang="en-US" sz="900" b="0" i="0" dirty="0">
              <a:solidFill>
                <a:srgbClr val="16191F"/>
              </a:solidFill>
              <a:effectLst/>
              <a:latin typeface="Amazon Ember" panose="020B06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207461">
              <a:defRPr/>
            </a:pPr>
            <a:fld id="{55EF69E3-B9CA-4E23-B368-52EF4E395DF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1207461">
                <a:defRPr/>
              </a:pPr>
              <a:t>10</a:t>
            </a:fld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820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8150" y="457200"/>
            <a:ext cx="5981700" cy="3363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745401"/>
            <a:endParaRPr lang="en-US" sz="1600" u="none" dirty="0">
              <a:solidFill>
                <a:schemeClr val="bg1"/>
              </a:solidFill>
              <a:latin typeface="+mn-lt"/>
              <a:ea typeface="Amazon Ember" charset="0"/>
              <a:cs typeface="Amazon Emb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1628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5EF69E3-B9CA-4E23-B368-52EF4E395DF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1628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927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1800" y="708025"/>
            <a:ext cx="6302375" cy="3544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C3F2ED-74C5-7D4F-8560-0CC253E9A4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6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765-9FCA-CD46-9940-9F872B0F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472F-15FC-9C42-84A8-FBB01D8D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591B0-6268-6749-A9FA-25973311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61280" y="6356351"/>
            <a:ext cx="1466475" cy="365125"/>
          </a:xfrm>
          <a:prstGeom prst="rect">
            <a:avLst/>
          </a:prstGeom>
        </p:spPr>
        <p:txBody>
          <a:bodyPr/>
          <a:lstStyle/>
          <a:p>
            <a:fld id="{29A9193F-488C-DC43-876C-748C06BEA7B7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C0AD-A2F5-3A48-BE37-1DB143A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194" y="6356351"/>
            <a:ext cx="31055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C43D-2C77-7A48-A7BC-4E5EE808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160" y="6356351"/>
            <a:ext cx="1437640" cy="365125"/>
          </a:xfrm>
          <a:prstGeom prst="rect">
            <a:avLst/>
          </a:prstGeom>
        </p:spPr>
        <p:txBody>
          <a:bodyPr/>
          <a:lstStyle/>
          <a:p>
            <a:fld id="{7084D042-83D5-9443-B8F4-0B5CB03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1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DD098-1948-AEE8-9789-45887A0FAE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474F9FA-D015-474A-AB83-4D7AE427C6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551423"/>
            <a:ext cx="1003173" cy="600189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235E33B-41A5-4ACB-9AE6-2F3E7CAA442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598" y="4349712"/>
            <a:ext cx="3797302" cy="369332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2000" b="0" i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D4CE88-F816-4273-A6C0-5D3F9D2E05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598" y="4762500"/>
            <a:ext cx="3797302" cy="535531"/>
          </a:xfrm>
        </p:spPr>
        <p:txBody>
          <a:bodyPr wrap="square"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Speaker job title</a:t>
            </a:r>
            <a:br>
              <a:rPr lang="en-US" dirty="0"/>
            </a:br>
            <a:r>
              <a:rPr lang="en-US" dirty="0"/>
              <a:t>Speaker company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B8DE4AC-AB45-8A42-A9DB-9A2F5C33BE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8" y="2126159"/>
            <a:ext cx="6460999" cy="757130"/>
          </a:xfrm>
        </p:spPr>
        <p:txBody>
          <a:bodyPr wrap="square" anchor="t" anchorCtr="0"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C5D3C39E-991A-7C43-B950-F707ACD43B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8" y="2906719"/>
            <a:ext cx="6460998" cy="535531"/>
          </a:xfrm>
        </p:spPr>
        <p:txBody>
          <a:bodyPr wrap="square"/>
          <a:lstStyle>
            <a:lvl1pPr marL="0" indent="0" algn="l">
              <a:spcAft>
                <a:spcPts val="0"/>
              </a:spcAft>
              <a:buFont typeface="Arial" panose="020B0604020202020204" pitchFamily="34" charset="0"/>
              <a:buNone/>
              <a:defRPr sz="3200" b="0" i="0" cap="none" spc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subtitle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5BA3B958-952E-054A-A625-3E7C2C8F1C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598" y="1729418"/>
            <a:ext cx="6477002" cy="361335"/>
          </a:xfrm>
        </p:spPr>
        <p:txBody>
          <a:bodyPr wrap="square"/>
          <a:lstStyle>
            <a:lvl1pPr marL="0" indent="0">
              <a:spcAft>
                <a:spcPts val="0"/>
              </a:spcAft>
              <a:buNone/>
              <a:defRPr sz="1900" b="1" i="0" cap="all" spc="300" baseline="0">
                <a:solidFill>
                  <a:srgbClr val="FFD7BC"/>
                </a:solidFill>
                <a:latin typeface="Amazon Ember Mono" panose="020B0709020204020204" pitchFamily="49" charset="0"/>
                <a:ea typeface="Amazon Ember Mono" panose="020B0709020204020204" pitchFamily="49" charset="0"/>
                <a:cs typeface="Amazon Ember Mono" panose="020B0709020204020204" pitchFamily="49" charset="0"/>
              </a:defRPr>
            </a:lvl1pPr>
          </a:lstStyle>
          <a:p>
            <a:pPr lvl="0"/>
            <a:r>
              <a:rPr lang="en-US" dirty="0"/>
              <a:t>Enter session ID if required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367233-98F5-F8E0-2167-F569A7A817BE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2"/>
                </a:solidFill>
              </a:rPr>
              <a:t>© </a:t>
            </a:r>
            <a:fld id="{0FBC4D12-C6CB-FB48-8519-0B428B383FFE}" type="datetimeyyyy">
              <a:rPr lang="en-US" sz="600" smtClean="0">
                <a:solidFill>
                  <a:schemeClr val="tx2"/>
                </a:solidFill>
              </a:rPr>
              <a:t>2025</a:t>
            </a:fld>
            <a:r>
              <a:rPr lang="en-US" sz="600" dirty="0">
                <a:solidFill>
                  <a:schemeClr val="tx2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3177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464">
          <p15:clr>
            <a:srgbClr val="FBAE40"/>
          </p15:clr>
        </p15:guide>
        <p15:guide id="3" orient="horz" pos="2736">
          <p15:clr>
            <a:srgbClr val="FBAE40"/>
          </p15:clr>
        </p15:guide>
        <p15:guide id="4" orient="horz" pos="1272">
          <p15:clr>
            <a:srgbClr val="FBAE40"/>
          </p15:clr>
        </p15:guide>
        <p15:guide id="5" orient="horz" pos="172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2412F5-6B7A-D6E2-DF9E-F32327BB987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8096" cy="68685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A97FDD-657C-E68C-B5B2-F8EF5A5F54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483943"/>
            <a:ext cx="7543800" cy="1421928"/>
          </a:xfrm>
        </p:spPr>
        <p:txBody>
          <a:bodyPr anchor="ctr" anchorCtr="0"/>
          <a:lstStyle>
            <a:lvl1pPr>
              <a:defRPr sz="4800"/>
            </a:lvl1pPr>
          </a:lstStyle>
          <a:p>
            <a:r>
              <a:rPr lang="en-US" dirty="0"/>
              <a:t>Section layout: Enter section name here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E13C20-A770-495A-BA36-0CE111A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86865F-DAAA-C2D6-C443-4D8F42F4A43A}"/>
              </a:ext>
            </a:extLst>
          </p:cNvPr>
          <p:cNvSpPr txBox="1"/>
          <p:nvPr userDrawn="1"/>
        </p:nvSpPr>
        <p:spPr>
          <a:xfrm>
            <a:off x="1141084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/>
              <a:t>© </a:t>
            </a:r>
            <a:fld id="{4AA80B2A-FD76-C344-9CBC-705DCB26468E}" type="datetimeyyyy">
              <a:rPr lang="en-US" sz="600" smtClean="0"/>
              <a:t>2025</a:t>
            </a:fld>
            <a:r>
              <a:rPr lang="en-US" sz="600" dirty="0"/>
              <a:t>, Amazon Web Services, Inc. or its affiliates.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277BED-B7EF-3AB1-2301-4ECDEEF99D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6335089"/>
            <a:ext cx="348827" cy="2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2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1603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and_Bullete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65582"/>
            <a:ext cx="10972800" cy="738664"/>
          </a:xfrm>
        </p:spPr>
        <p:txBody>
          <a:bodyPr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9242" y="1189180"/>
            <a:ext cx="11653522" cy="240681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380985" indent="-380985">
              <a:buFont typeface="Arial" panose="020B0604020202020204" pitchFamily="34" charset="0"/>
              <a:buChar char="•"/>
              <a:defRPr/>
            </a:lvl1pPr>
            <a:lvl2pPr marL="621882" indent="-285739">
              <a:buFont typeface="Arial" panose="020B0604020202020204" pitchFamily="34" charset="0"/>
              <a:buChar char="•"/>
              <a:defRPr/>
            </a:lvl2pPr>
            <a:lvl3pPr marL="845977" indent="-285739">
              <a:buFont typeface="Arial" panose="020B0604020202020204" pitchFamily="34" charset="0"/>
              <a:buChar char="•"/>
              <a:defRPr/>
            </a:lvl3pPr>
            <a:lvl4pPr marL="1070072" indent="-285739">
              <a:buFont typeface="Arial" panose="020B0604020202020204" pitchFamily="34" charset="0"/>
              <a:buChar char="•"/>
              <a:defRPr/>
            </a:lvl4pPr>
            <a:lvl5pPr marL="1294167" indent="-285739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682828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D5D51-461F-4BF3-B83C-3319F4FEFF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917577"/>
            <a:ext cx="109728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 with subheadings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CA65A-3F20-4CCD-AE7B-297E975BC0E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599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ED614-1324-4FC8-94DC-2BB58446A18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09598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E1A54-1330-4A91-B63D-5CFA63F9FFDF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34125" y="1743647"/>
            <a:ext cx="5248656" cy="369332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49DC76-96C3-408F-9627-4D642BE1BDD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34125" y="2141554"/>
            <a:ext cx="5248656" cy="4068746"/>
          </a:xfrm>
        </p:spPr>
        <p:txBody>
          <a:bodyPr/>
          <a:lstStyle>
            <a:lvl1pPr marL="0" indent="0">
              <a:buNone/>
              <a:defRPr sz="1800"/>
            </a:lvl1pPr>
            <a:lvl2pPr marL="285750" indent="0">
              <a:buNone/>
              <a:defRPr sz="1600"/>
            </a:lvl2pPr>
            <a:lvl3pPr marL="628650" indent="0">
              <a:buNone/>
              <a:defRPr sz="1400"/>
            </a:lvl3pPr>
            <a:lvl4pPr marL="858838" indent="0">
              <a:buNone/>
              <a:defRPr sz="1200"/>
            </a:lvl4pPr>
            <a:lvl5pPr marL="1030288" indent="0">
              <a:buNone/>
              <a:defRPr sz="1200"/>
            </a:lvl5pPr>
          </a:lstStyle>
          <a:p>
            <a:pPr lvl="0"/>
            <a:r>
              <a:rPr lang="en-US" dirty="0"/>
              <a:t>Enter text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2CB0EC-BB93-4417-89BD-8704180EA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B8DE2-A4E8-46E4-8BBF-D75455EFF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5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4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bullet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053" y="153248"/>
            <a:ext cx="10940405" cy="5355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0024" y="1348723"/>
            <a:ext cx="10939433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667"/>
            </a:lvl1pPr>
            <a:lvl2pPr>
              <a:defRPr sz="2400"/>
            </a:lvl2pPr>
            <a:lvl3pPr>
              <a:defRPr sz="2133"/>
            </a:lvl3pPr>
            <a:lvl4pPr marL="1828727" indent="0">
              <a:buNone/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41027086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 - Color set 1 - block comp 3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8BE8C4-6114-A044-05D5-6D32220082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8096" cy="68685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E488766-D546-4AE2-8DD5-211B4D6982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703823"/>
            <a:ext cx="1003173" cy="60018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1FFA190-394C-4586-A84A-BA2A677030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9124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82D70F-F9C4-4C4C-A916-589EA4438C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9124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393A1250-E885-4935-B98D-9C62E4E51F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8911" y="3621643"/>
            <a:ext cx="1981201" cy="369332"/>
          </a:xfrm>
        </p:spPr>
        <p:txBody>
          <a:bodyPr anchor="b" anchorCtr="0"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F7E9957-AB07-4CE6-BD9E-3631EF6ED5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28911" y="3990975"/>
            <a:ext cx="1981201" cy="12700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600"/>
            </a:lvl1pPr>
          </a:lstStyle>
          <a:p>
            <a:pPr lvl="0"/>
            <a:r>
              <a:rPr lang="en-US" dirty="0"/>
              <a:t>Speaker contact info (email or socials)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BEBFA3-8C5E-448A-B03D-8DAAEBB407B0}"/>
              </a:ext>
            </a:extLst>
          </p:cNvPr>
          <p:cNvSpPr txBox="1"/>
          <p:nvPr userDrawn="1"/>
        </p:nvSpPr>
        <p:spPr>
          <a:xfrm>
            <a:off x="609599" y="2461211"/>
            <a:ext cx="6867525" cy="9233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r>
              <a:rPr lang="en-US" sz="4800" dirty="0">
                <a:solidFill>
                  <a:schemeClr val="tx1"/>
                </a:solidFill>
                <a:latin typeface="+mj-lt"/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8C3EC-AE1F-BD7C-D718-49E975C4C7B7}"/>
              </a:ext>
            </a:extLst>
          </p:cNvPr>
          <p:cNvSpPr txBox="1"/>
          <p:nvPr userDrawn="1"/>
        </p:nvSpPr>
        <p:spPr>
          <a:xfrm>
            <a:off x="504476" y="6389813"/>
            <a:ext cx="198804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600" dirty="0">
                <a:solidFill>
                  <a:schemeClr val="tx1"/>
                </a:solidFill>
              </a:rPr>
              <a:t>© </a:t>
            </a:r>
            <a:fld id="{69AD1207-FAFC-7443-B31E-99D1255B843A}" type="datetimeyyyy">
              <a:rPr lang="en-US" sz="600" smtClean="0">
                <a:solidFill>
                  <a:schemeClr val="tx1"/>
                </a:solidFill>
              </a:rPr>
              <a:t>2025</a:t>
            </a:fld>
            <a:r>
              <a:rPr lang="en-US" sz="600" dirty="0">
                <a:solidFill>
                  <a:schemeClr val="tx1"/>
                </a:solidFill>
              </a:rPr>
              <a:t>, Amazon Web Services, Inc. or its affiliates.  </a:t>
            </a:r>
          </a:p>
        </p:txBody>
      </p:sp>
    </p:spTree>
    <p:extLst>
      <p:ext uri="{BB962C8B-B14F-4D97-AF65-F5344CB8AC3E}">
        <p14:creationId xmlns:p14="http://schemas.microsoft.com/office/powerpoint/2010/main" val="144573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0"/>
            <a:ext cx="1797051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1903" y="1030655"/>
            <a:ext cx="9083525" cy="2569799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1906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2115" y="1600200"/>
            <a:ext cx="11167533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2736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2114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314750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0735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2115" y="1600202"/>
            <a:ext cx="11166552" cy="4314371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740" y="6061303"/>
            <a:ext cx="5505451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88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83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406651" y="0"/>
            <a:ext cx="978534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609600" y="0"/>
            <a:ext cx="1881717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0" y="1030655"/>
            <a:ext cx="8890001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60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561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724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AA3FD11-9B59-4D49-BFEA-840A452C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68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88CF18B-C2F1-D140-9C70-04659105B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639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ACD1534-2CF6-7F4A-B163-25FE8469F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8632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18D6C8A-22BF-9D40-A3FA-FD5967AC6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3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440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2145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069623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13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529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3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A1A802F-11D0-FE4F-B885-814730494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863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25BCC5-64FC-1144-B8C6-6965F5A5E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0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08FFD9C-9FC8-0A4D-98E1-FABD7653F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250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A57C80B-32ED-2243-9586-102CA19AE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6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98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2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51995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5545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727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249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1331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363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5337A69-E065-7E48-A5FC-34CD173933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75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EE05CDD-C613-8C47-8998-50D9894F67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33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494F62-D561-B040-A730-8A7F3FDE9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33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B144253-871D-6143-BD84-905F187F7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3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2149-F947-5434-78AD-1339DFE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1908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594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427617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74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87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496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0DF64D0-4465-1248-958C-5DBC797EF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05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CA53948-3BC0-9C44-83C3-76CD31935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29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328DF43-7B15-9341-973C-B0F86DB67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63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3419A21-23DC-FA47-9840-42ADD66FA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1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2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36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501467" y="914403"/>
            <a:ext cx="4267200" cy="517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228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225621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1" y="0"/>
            <a:ext cx="73215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3114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42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1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FBE4726-314D-7540-ACB4-A8A4E958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86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DC2F167-5607-C04B-8D7E-532A8D93C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829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95A13B9-D5CD-0B46-AA26-5E89E098E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87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2BA725E-DFED-0A4F-BA54-975A3692E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47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38080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42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3254" y="0"/>
            <a:ext cx="66569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519903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chemeClr val="tx1"/>
          </a:solidFill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14534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7985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9770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4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7D874B2-E7C4-EC4D-81C4-166F2F3CA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88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29F5CE2-3D87-E049-BD42-6EB999B0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23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F33C5D7-56D2-0D4A-B567-2ACA0BBEC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6311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34FBB3-647F-B147-93D5-884BCE123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5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573839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0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590554" y="0"/>
            <a:ext cx="665691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  <a:noFill/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536748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5373797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36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639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8473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8050A26-F564-494E-9294-5D6371125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492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A364059-7EB3-A44B-860B-970DFFE10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88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03C981B-9C50-074D-A618-568E8839A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687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8765841-4A56-384F-A72E-038BA68A8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41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64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12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03936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744731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1694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462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EDDF4-91A0-454E-BD87-BA0E0F69203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950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2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13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image" Target="../media/image12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9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47118-CFA0-CE42-9F04-02D9E835157A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255184" y="6148583"/>
            <a:ext cx="2916492" cy="7094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A09C8-8154-C065-E7F9-0165898BD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21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22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1134" y="274639"/>
            <a:ext cx="1116753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1134" y="1600200"/>
            <a:ext cx="11167533" cy="484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8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9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EB6742F-1860-1144-8840-CA28333E4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69A4046-ED13-F644-AEC3-ECC89C935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3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D5A3BAA-8854-D849-A84F-C35687B7F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7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A97D2EF-51DC-6146-B4EF-FF812D14C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1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1A54115-C2BA-4A41-AC10-BC38D09DD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7177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2" descr="bugs-02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99931AD-4DE7-9443-A96A-3578065DE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201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 descr="bugs-03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rgbClr val="333F4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FC507B7-F7AA-7646-93BE-47B1C2CDC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3" name="Picture 14" descr="FooterText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bugs-01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physicalcor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patrguha@amazon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linkedin.com/in/patrickguh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412A47-C16B-A95D-380F-1862C381EF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Patrick Guha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ADD8AEE-22F4-80AB-120D-86CD2CCBC8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9598" y="4762500"/>
            <a:ext cx="3797302" cy="574003"/>
          </a:xfrm>
        </p:spPr>
        <p:txBody>
          <a:bodyPr/>
          <a:lstStyle/>
          <a:p>
            <a:r>
              <a:rPr lang="en-US" dirty="0"/>
              <a:t>Solutions Architect</a:t>
            </a:r>
          </a:p>
          <a:p>
            <a:r>
              <a:rPr lang="en-US" dirty="0"/>
              <a:t>Amazon Web Services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50405BD-51DA-623A-4812-24826F6D4F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8" y="2195755"/>
            <a:ext cx="8924820" cy="1421928"/>
          </a:xfrm>
        </p:spPr>
        <p:txBody>
          <a:bodyPr/>
          <a:lstStyle/>
          <a:p>
            <a:r>
              <a:rPr lang="en-US" dirty="0"/>
              <a:t>Introduction to Amazon Cloud</a:t>
            </a: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63FEA7E6-6566-AA8E-59B2-68A6E480E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2906719"/>
            <a:ext cx="6460998" cy="978729"/>
          </a:xfrm>
        </p:spPr>
        <p:txBody>
          <a:bodyPr/>
          <a:lstStyle/>
          <a:p>
            <a:r>
              <a:rPr lang="en-US" dirty="0"/>
              <a:t>Amazon EC2 and Spot Overview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116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672" y="221801"/>
            <a:ext cx="10972800" cy="535531"/>
          </a:xfrm>
        </p:spPr>
        <p:txBody>
          <a:bodyPr/>
          <a:lstStyle/>
          <a:p>
            <a:r>
              <a:rPr lang="en-US" dirty="0"/>
              <a:t>Amazon Elastic Compute Cloud (Amazon EC2)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792894" y="1420763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defTabSz="888964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latin typeface="Amazon Ember Regular"/>
                <a:ea typeface="Amazon Ember Light" panose="020B0403020204020204" pitchFamily="34" charset="0"/>
                <a:cs typeface="Amazon Ember Light" panose="020B0403020204020204" pitchFamily="34" charset="0"/>
              </a:rPr>
              <a:t>Linux | Windows | Mac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792894" y="2123777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>
                <a:solidFill>
                  <a:schemeClr val="bg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Amazon Ember Regular"/>
              </a:rPr>
              <a:t>Arm and x86 architectures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792894" y="3529807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>
                <a:solidFill>
                  <a:schemeClr val="bg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Amazon Ember Regular"/>
              </a:rPr>
              <a:t>Bare metal, disk, networking capabilities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92894" y="4232823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>
                <a:solidFill>
                  <a:schemeClr val="bg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Amazon Ember Regular"/>
              </a:rPr>
              <a:t>Packaged | Custom | Community AMIs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92894" y="2826792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>
                <a:solidFill>
                  <a:schemeClr val="bg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Amazon Ember Regular"/>
              </a:rPr>
              <a:t>General purpose and workload optimized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D2666D-7FF0-4FE3-9902-EDDC01F385E8}"/>
              </a:ext>
            </a:extLst>
          </p:cNvPr>
          <p:cNvCxnSpPr>
            <a:cxnSpLocks/>
          </p:cNvCxnSpPr>
          <p:nvPr/>
        </p:nvCxnSpPr>
        <p:spPr>
          <a:xfrm>
            <a:off x="3466154" y="1420764"/>
            <a:ext cx="0" cy="4156789"/>
          </a:xfrm>
          <a:prstGeom prst="line">
            <a:avLst/>
          </a:prstGeom>
          <a:ln w="19050">
            <a:solidFill>
              <a:srgbClr val="00A1C9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2894" y="4935837"/>
            <a:ext cx="7391400" cy="6417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2400">
                <a:solidFill>
                  <a:schemeClr val="bg2"/>
                </a:solidFill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r>
              <a:rPr lang="en-US" sz="2000" dirty="0">
                <a:solidFill>
                  <a:schemeClr val="tx1"/>
                </a:solidFill>
                <a:latin typeface="Amazon Ember Regular"/>
              </a:rPr>
              <a:t>Multiple purchase options: On-Demand, Spot instances, Reserved Instances, Savings Plans, Dedicated Hosts</a:t>
            </a:r>
          </a:p>
        </p:txBody>
      </p:sp>
      <p:grpSp>
        <p:nvGrpSpPr>
          <p:cNvPr id="56" name="Graphic 3">
            <a:extLst>
              <a:ext uri="{FF2B5EF4-FFF2-40B4-BE49-F238E27FC236}">
                <a16:creationId xmlns:a16="http://schemas.microsoft.com/office/drawing/2014/main" id="{9ED974AE-823A-45F4-B4B6-8D9F8E9B9618}"/>
              </a:ext>
            </a:extLst>
          </p:cNvPr>
          <p:cNvGrpSpPr/>
          <p:nvPr/>
        </p:nvGrpSpPr>
        <p:grpSpPr>
          <a:xfrm>
            <a:off x="1303305" y="2375091"/>
            <a:ext cx="1415473" cy="1415473"/>
            <a:chOff x="4333875" y="2333625"/>
            <a:chExt cx="476250" cy="476250"/>
          </a:xfrm>
          <a:solidFill>
            <a:schemeClr val="tx1"/>
          </a:solidFill>
        </p:grpSpPr>
        <p:sp>
          <p:nvSpPr>
            <p:cNvPr id="57" name="Freeform: Shape 7">
              <a:extLst>
                <a:ext uri="{FF2B5EF4-FFF2-40B4-BE49-F238E27FC236}">
                  <a16:creationId xmlns:a16="http://schemas.microsoft.com/office/drawing/2014/main" id="{A0483B84-5F6A-4B7F-B853-5BBEA47BABB3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08">
                <a:defRPr/>
              </a:pPr>
              <a:endParaRPr lang="en-US" sz="1765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8" name="Freeform: Shape 8">
              <a:extLst>
                <a:ext uri="{FF2B5EF4-FFF2-40B4-BE49-F238E27FC236}">
                  <a16:creationId xmlns:a16="http://schemas.microsoft.com/office/drawing/2014/main" id="{F7BCA3FA-B4B9-40F8-A030-523301A0B2F7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grpFill/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08">
                <a:defRPr/>
              </a:pPr>
              <a:endParaRPr lang="en-US" sz="1765" dirty="0">
                <a:solidFill>
                  <a:srgbClr val="FFFFFF"/>
                </a:solidFill>
                <a:latin typeface="Amazon Ember"/>
              </a:endParaRPr>
            </a:p>
          </p:txBody>
        </p:sp>
        <p:sp>
          <p:nvSpPr>
            <p:cNvPr id="59" name="Freeform: Shape 9">
              <a:extLst>
                <a:ext uri="{FF2B5EF4-FFF2-40B4-BE49-F238E27FC236}">
                  <a16:creationId xmlns:a16="http://schemas.microsoft.com/office/drawing/2014/main" id="{1B17D5AE-9380-4FA5-B331-A1C4940F4D2F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solidFill>
              <a:srgbClr val="EB910C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914308">
                <a:defRPr/>
              </a:pPr>
              <a:endParaRPr lang="en-US" sz="1765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03C07E8-159B-DCF6-18B2-14D620FEE1AD}"/>
              </a:ext>
            </a:extLst>
          </p:cNvPr>
          <p:cNvSpPr/>
          <p:nvPr/>
        </p:nvSpPr>
        <p:spPr>
          <a:xfrm>
            <a:off x="956907" y="4048157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956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000" b="1" kern="0" spc="250" dirty="0">
                <a:solidFill>
                  <a:srgbClr val="EB910C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AMAZON EC2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A85FA50-4AAD-8216-ECC2-2472730614F0}"/>
              </a:ext>
            </a:extLst>
          </p:cNvPr>
          <p:cNvSpPr txBox="1">
            <a:spLocks/>
          </p:cNvSpPr>
          <p:nvPr/>
        </p:nvSpPr>
        <p:spPr>
          <a:xfrm>
            <a:off x="571499" y="786163"/>
            <a:ext cx="10350773" cy="605769"/>
          </a:xfrm>
          <a:prstGeom prst="rect">
            <a:avLst/>
          </a:prstGeom>
        </p:spPr>
        <p:txBody>
          <a:bodyPr vert="horz" lIns="76200" tIns="38100" rIns="76200" bIns="38100" rtlCol="0" anchor="t">
            <a:noAutofit/>
          </a:bodyPr>
          <a:lstStyle>
            <a:lvl1pPr algn="l" defTabSz="609576" rtl="0" eaLnBrk="1" latinLnBrk="0" hangingPunct="1">
              <a:spcBef>
                <a:spcPct val="0"/>
              </a:spcBef>
              <a:buNone/>
              <a:defRPr sz="3733" b="0" i="0" kern="1200">
                <a:solidFill>
                  <a:schemeClr val="bg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pPr defTabSz="888964">
              <a:lnSpc>
                <a:spcPct val="90000"/>
              </a:lnSpc>
              <a:spcAft>
                <a:spcPct val="35000"/>
              </a:spcAft>
            </a:pPr>
            <a:r>
              <a:rPr lang="en-US" sz="2400" dirty="0">
                <a:solidFill>
                  <a:srgbClr val="00A1C9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Virtual server instances in the cloud  </a:t>
            </a:r>
          </a:p>
        </p:txBody>
      </p:sp>
    </p:spTree>
    <p:extLst>
      <p:ext uri="{BB962C8B-B14F-4D97-AF65-F5344CB8AC3E}">
        <p14:creationId xmlns:p14="http://schemas.microsoft.com/office/powerpoint/2010/main" val="1406650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135">
            <a:extLst>
              <a:ext uri="{FF2B5EF4-FFF2-40B4-BE49-F238E27FC236}">
                <a16:creationId xmlns:a16="http://schemas.microsoft.com/office/drawing/2014/main" id="{C38AA7A3-2876-6D49-B99A-E810A2F7B184}"/>
              </a:ext>
            </a:extLst>
          </p:cNvPr>
          <p:cNvGrpSpPr/>
          <p:nvPr/>
        </p:nvGrpSpPr>
        <p:grpSpPr>
          <a:xfrm>
            <a:off x="1215976" y="5408744"/>
            <a:ext cx="557785" cy="557784"/>
            <a:chOff x="5491453" y="1635125"/>
            <a:chExt cx="669342" cy="669341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180497A-17C1-A646-98F5-97A8A6B23833}"/>
                </a:ext>
              </a:extLst>
            </p:cNvPr>
            <p:cNvSpPr/>
            <p:nvPr/>
          </p:nvSpPr>
          <p:spPr>
            <a:xfrm>
              <a:off x="5491453" y="1635125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5550E791-063C-5745-93C9-51ED57161E7B}"/>
                </a:ext>
              </a:extLst>
            </p:cNvPr>
            <p:cNvSpPr txBox="1">
              <a:spLocks/>
            </p:cNvSpPr>
            <p:nvPr/>
          </p:nvSpPr>
          <p:spPr>
            <a:xfrm>
              <a:off x="5491452" y="1683057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T4g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599" y="167025"/>
            <a:ext cx="10264768" cy="535531"/>
          </a:xfrm>
        </p:spPr>
        <p:txBody>
          <a:bodyPr>
            <a:noAutofit/>
          </a:bodyPr>
          <a:lstStyle/>
          <a:p>
            <a:r>
              <a:rPr lang="en-US" b="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Types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07197D-AB6F-B448-8C9B-DE32E8AF1E81}"/>
              </a:ext>
            </a:extLst>
          </p:cNvPr>
          <p:cNvSpPr/>
          <p:nvPr/>
        </p:nvSpPr>
        <p:spPr>
          <a:xfrm>
            <a:off x="1203555" y="874734"/>
            <a:ext cx="151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61">
              <a:defRPr/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Purpose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922F0DF-D2D8-D043-9063-DE5893CE8D6B}"/>
              </a:ext>
            </a:extLst>
          </p:cNvPr>
          <p:cNvGrpSpPr/>
          <p:nvPr/>
        </p:nvGrpSpPr>
        <p:grpSpPr>
          <a:xfrm>
            <a:off x="1973647" y="2310126"/>
            <a:ext cx="569816" cy="557784"/>
            <a:chOff x="1894064" y="3124200"/>
            <a:chExt cx="683779" cy="669341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C8DCD6C7-CA76-C741-B0BE-3423F4F0C572}"/>
                </a:ext>
              </a:extLst>
            </p:cNvPr>
            <p:cNvSpPr/>
            <p:nvPr/>
          </p:nvSpPr>
          <p:spPr>
            <a:xfrm>
              <a:off x="190850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8EE5403-FFA3-EE43-977D-F3E3B4C2AD68}"/>
                </a:ext>
              </a:extLst>
            </p:cNvPr>
            <p:cNvSpPr txBox="1">
              <a:spLocks/>
            </p:cNvSpPr>
            <p:nvPr/>
          </p:nvSpPr>
          <p:spPr>
            <a:xfrm>
              <a:off x="1894064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M5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82443B6-AC5D-8946-9B18-55EB2DEFE65F}"/>
              </a:ext>
            </a:extLst>
          </p:cNvPr>
          <p:cNvGrpSpPr/>
          <p:nvPr/>
        </p:nvGrpSpPr>
        <p:grpSpPr>
          <a:xfrm>
            <a:off x="1273628" y="2331392"/>
            <a:ext cx="561772" cy="557784"/>
            <a:chOff x="1056756" y="3124200"/>
            <a:chExt cx="674126" cy="669341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634998F-3418-A744-BE0C-D7D73B683E1F}"/>
                </a:ext>
              </a:extLst>
            </p:cNvPr>
            <p:cNvSpPr/>
            <p:nvPr/>
          </p:nvSpPr>
          <p:spPr>
            <a:xfrm>
              <a:off x="1061541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9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A5424D7-F278-0E40-BED2-22C8FFBEB767}"/>
                </a:ext>
              </a:extLst>
            </p:cNvPr>
            <p:cNvSpPr txBox="1">
              <a:spLocks/>
            </p:cNvSpPr>
            <p:nvPr/>
          </p:nvSpPr>
          <p:spPr>
            <a:xfrm>
              <a:off x="1056756" y="31946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T3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0DAAD0ED-A372-8240-9700-898F55D018D8}"/>
              </a:ext>
            </a:extLst>
          </p:cNvPr>
          <p:cNvGrpSpPr/>
          <p:nvPr/>
        </p:nvGrpSpPr>
        <p:grpSpPr>
          <a:xfrm>
            <a:off x="1273628" y="3824634"/>
            <a:ext cx="561772" cy="557784"/>
            <a:chOff x="1056756" y="3124200"/>
            <a:chExt cx="674126" cy="669341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F56775D-C5FB-3746-9DFC-F99DF4A32028}"/>
                </a:ext>
              </a:extLst>
            </p:cNvPr>
            <p:cNvSpPr/>
            <p:nvPr/>
          </p:nvSpPr>
          <p:spPr>
            <a:xfrm>
              <a:off x="1061541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9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B25A7D6-24BF-B545-8460-E4E322C05A4B}"/>
                </a:ext>
              </a:extLst>
            </p:cNvPr>
            <p:cNvSpPr txBox="1">
              <a:spLocks/>
            </p:cNvSpPr>
            <p:nvPr/>
          </p:nvSpPr>
          <p:spPr>
            <a:xfrm>
              <a:off x="1056756" y="31946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T3a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8FC088C-0FA6-0B4E-8114-B1BB9F704E04}"/>
              </a:ext>
            </a:extLst>
          </p:cNvPr>
          <p:cNvGrpSpPr/>
          <p:nvPr/>
        </p:nvGrpSpPr>
        <p:grpSpPr>
          <a:xfrm>
            <a:off x="1977668" y="3836224"/>
            <a:ext cx="561772" cy="557784"/>
            <a:chOff x="1056756" y="3124200"/>
            <a:chExt cx="674126" cy="66934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A90A54AF-06AA-464D-8992-92A06B8E98EC}"/>
                </a:ext>
              </a:extLst>
            </p:cNvPr>
            <p:cNvSpPr/>
            <p:nvPr/>
          </p:nvSpPr>
          <p:spPr>
            <a:xfrm>
              <a:off x="1061541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9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913B30F-21E7-724A-BC70-BE154D74DEFB}"/>
                </a:ext>
              </a:extLst>
            </p:cNvPr>
            <p:cNvSpPr txBox="1">
              <a:spLocks/>
            </p:cNvSpPr>
            <p:nvPr/>
          </p:nvSpPr>
          <p:spPr>
            <a:xfrm>
              <a:off x="1056756" y="31946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M5a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775238C-370B-6842-9E0A-B53C76FF4B05}"/>
              </a:ext>
            </a:extLst>
          </p:cNvPr>
          <p:cNvGrpSpPr/>
          <p:nvPr/>
        </p:nvGrpSpPr>
        <p:grpSpPr>
          <a:xfrm>
            <a:off x="1767585" y="4617040"/>
            <a:ext cx="933194" cy="557784"/>
            <a:chOff x="804657" y="3124200"/>
            <a:chExt cx="1119832" cy="669341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B42D90BB-C4DC-BF4E-B8B9-F3808F81B16D}"/>
                </a:ext>
              </a:extLst>
            </p:cNvPr>
            <p:cNvSpPr/>
            <p:nvPr/>
          </p:nvSpPr>
          <p:spPr>
            <a:xfrm>
              <a:off x="1029903" y="3124200"/>
              <a:ext cx="669342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9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E09E7B98-C32B-8343-93DC-D7B30A48EDC8}"/>
                </a:ext>
              </a:extLst>
            </p:cNvPr>
            <p:cNvSpPr txBox="1">
              <a:spLocks/>
            </p:cNvSpPr>
            <p:nvPr/>
          </p:nvSpPr>
          <p:spPr>
            <a:xfrm>
              <a:off x="804657" y="3208868"/>
              <a:ext cx="1119832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M5</a:t>
              </a:r>
            </a:p>
          </p:txBody>
        </p:sp>
      </p:grpSp>
      <p:sp>
        <p:nvSpPr>
          <p:cNvPr id="153" name="Rectangle 152">
            <a:extLst>
              <a:ext uri="{FF2B5EF4-FFF2-40B4-BE49-F238E27FC236}">
                <a16:creationId xmlns:a16="http://schemas.microsoft.com/office/drawing/2014/main" id="{8796E1B6-D5C0-874E-A972-67F1D6853012}"/>
              </a:ext>
            </a:extLst>
          </p:cNvPr>
          <p:cNvSpPr/>
          <p:nvPr/>
        </p:nvSpPr>
        <p:spPr>
          <a:xfrm>
            <a:off x="2681420" y="874734"/>
            <a:ext cx="20841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61">
              <a:defRPr/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Compute Optimized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1FE5C53-A0CE-0546-9D4C-467AA27DFE58}"/>
              </a:ext>
            </a:extLst>
          </p:cNvPr>
          <p:cNvGrpSpPr/>
          <p:nvPr/>
        </p:nvGrpSpPr>
        <p:grpSpPr>
          <a:xfrm>
            <a:off x="2993584" y="2314536"/>
            <a:ext cx="580909" cy="557784"/>
            <a:chOff x="9503402" y="3124200"/>
            <a:chExt cx="697091" cy="669341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AE26834E-2053-A945-B1DB-F9D3D9B6D99A}"/>
                </a:ext>
              </a:extLst>
            </p:cNvPr>
            <p:cNvSpPr/>
            <p:nvPr/>
          </p:nvSpPr>
          <p:spPr>
            <a:xfrm>
              <a:off x="953115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F510D1B8-A112-4649-858C-C8EAE566750E}"/>
                </a:ext>
              </a:extLst>
            </p:cNvPr>
            <p:cNvSpPr txBox="1">
              <a:spLocks/>
            </p:cNvSpPr>
            <p:nvPr/>
          </p:nvSpPr>
          <p:spPr>
            <a:xfrm>
              <a:off x="9503402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C5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31B1FCD5-07F2-A443-94B7-16DDA1899BEA}"/>
              </a:ext>
            </a:extLst>
          </p:cNvPr>
          <p:cNvGrpSpPr/>
          <p:nvPr/>
        </p:nvGrpSpPr>
        <p:grpSpPr>
          <a:xfrm>
            <a:off x="3773199" y="2314536"/>
            <a:ext cx="557785" cy="557784"/>
            <a:chOff x="5491452" y="1635125"/>
            <a:chExt cx="669342" cy="669341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3B5DAD2B-0D97-414A-8D09-10DC071C72A0}"/>
                </a:ext>
              </a:extLst>
            </p:cNvPr>
            <p:cNvSpPr/>
            <p:nvPr/>
          </p:nvSpPr>
          <p:spPr>
            <a:xfrm>
              <a:off x="5491453" y="1635125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A66954E-C7BD-6D49-AD53-7AB5040D55DC}"/>
                </a:ext>
              </a:extLst>
            </p:cNvPr>
            <p:cNvSpPr txBox="1">
              <a:spLocks/>
            </p:cNvSpPr>
            <p:nvPr/>
          </p:nvSpPr>
          <p:spPr>
            <a:xfrm>
              <a:off x="5491452" y="1683057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C5n</a:t>
              </a:r>
            </a:p>
          </p:txBody>
        </p:sp>
      </p:grpSp>
      <p:sp>
        <p:nvSpPr>
          <p:cNvPr id="177" name="Rectangle 176">
            <a:extLst>
              <a:ext uri="{FF2B5EF4-FFF2-40B4-BE49-F238E27FC236}">
                <a16:creationId xmlns:a16="http://schemas.microsoft.com/office/drawing/2014/main" id="{26BC7BE9-7E2E-7C4C-A3B4-3C41BD8F7668}"/>
              </a:ext>
            </a:extLst>
          </p:cNvPr>
          <p:cNvSpPr/>
          <p:nvPr/>
        </p:nvSpPr>
        <p:spPr>
          <a:xfrm>
            <a:off x="5065857" y="874734"/>
            <a:ext cx="1954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61">
              <a:defRPr/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Memory Optimized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375FBBA-3166-A843-8AB3-A2C88309D45E}"/>
              </a:ext>
            </a:extLst>
          </p:cNvPr>
          <p:cNvSpPr/>
          <p:nvPr/>
        </p:nvSpPr>
        <p:spPr>
          <a:xfrm>
            <a:off x="7617577" y="874734"/>
            <a:ext cx="21971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61">
              <a:defRPr/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Accelerated Computing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31918768-A3D7-CC4C-8257-D7F9BB61081D}"/>
              </a:ext>
            </a:extLst>
          </p:cNvPr>
          <p:cNvSpPr/>
          <p:nvPr/>
        </p:nvSpPr>
        <p:spPr>
          <a:xfrm>
            <a:off x="10052079" y="874734"/>
            <a:ext cx="16870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9561">
              <a:defRPr/>
            </a:pPr>
            <a:r>
              <a:rPr lang="en-US" sz="2000" b="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Storage Optimized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B035286-9A39-3644-9B79-2E95AF4956CE}"/>
              </a:ext>
            </a:extLst>
          </p:cNvPr>
          <p:cNvCxnSpPr>
            <a:cxnSpLocks/>
          </p:cNvCxnSpPr>
          <p:nvPr/>
        </p:nvCxnSpPr>
        <p:spPr>
          <a:xfrm>
            <a:off x="2804425" y="2269194"/>
            <a:ext cx="0" cy="39545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AC16DEF1-7C9D-CB4F-A314-28A21B8475DC}"/>
              </a:ext>
            </a:extLst>
          </p:cNvPr>
          <p:cNvCxnSpPr>
            <a:cxnSpLocks/>
          </p:cNvCxnSpPr>
          <p:nvPr/>
        </p:nvCxnSpPr>
        <p:spPr>
          <a:xfrm>
            <a:off x="4580988" y="2269194"/>
            <a:ext cx="0" cy="39545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1D6C5994-434B-D749-BB5C-C1EC45D30F77}"/>
              </a:ext>
            </a:extLst>
          </p:cNvPr>
          <p:cNvGrpSpPr/>
          <p:nvPr/>
        </p:nvGrpSpPr>
        <p:grpSpPr>
          <a:xfrm>
            <a:off x="4736414" y="2320779"/>
            <a:ext cx="563801" cy="557784"/>
            <a:chOff x="4442166" y="3124200"/>
            <a:chExt cx="676561" cy="669341"/>
          </a:xfrm>
        </p:grpSpPr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33FF9D6-935C-134E-84C8-F410BFB0B5C8}"/>
                </a:ext>
              </a:extLst>
            </p:cNvPr>
            <p:cNvSpPr/>
            <p:nvPr/>
          </p:nvSpPr>
          <p:spPr>
            <a:xfrm>
              <a:off x="4449386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4937902D-E3E2-A34D-9DB0-7B74E91ABDA0}"/>
                </a:ext>
              </a:extLst>
            </p:cNvPr>
            <p:cNvSpPr txBox="1">
              <a:spLocks/>
            </p:cNvSpPr>
            <p:nvPr/>
          </p:nvSpPr>
          <p:spPr>
            <a:xfrm>
              <a:off x="4442166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R5</a:t>
              </a: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C756A149-CBC3-7F43-9D15-2D1BF1EEA97B}"/>
              </a:ext>
            </a:extLst>
          </p:cNvPr>
          <p:cNvGrpSpPr/>
          <p:nvPr/>
        </p:nvGrpSpPr>
        <p:grpSpPr>
          <a:xfrm>
            <a:off x="5995762" y="2337933"/>
            <a:ext cx="784265" cy="557784"/>
            <a:chOff x="6864316" y="3144785"/>
            <a:chExt cx="941118" cy="669341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B20FF6B8-929F-1F41-835C-184C7445852E}"/>
                </a:ext>
              </a:extLst>
            </p:cNvPr>
            <p:cNvSpPr/>
            <p:nvPr/>
          </p:nvSpPr>
          <p:spPr>
            <a:xfrm>
              <a:off x="6992135" y="3144785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DDAE375A-7597-E547-A6F1-0C4FD50C7F1A}"/>
                </a:ext>
              </a:extLst>
            </p:cNvPr>
            <p:cNvSpPr txBox="1">
              <a:spLocks/>
            </p:cNvSpPr>
            <p:nvPr/>
          </p:nvSpPr>
          <p:spPr>
            <a:xfrm>
              <a:off x="6864316" y="3222150"/>
              <a:ext cx="94111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X2iedn</a:t>
              </a: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124155D-848E-E145-AC03-8F8B81F50CB4}"/>
              </a:ext>
            </a:extLst>
          </p:cNvPr>
          <p:cNvGrpSpPr/>
          <p:nvPr/>
        </p:nvGrpSpPr>
        <p:grpSpPr>
          <a:xfrm>
            <a:off x="5443561" y="2320779"/>
            <a:ext cx="572357" cy="557784"/>
            <a:chOff x="6143307" y="3124200"/>
            <a:chExt cx="686828" cy="669341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B5A80F96-9B46-6F46-9997-33C10BFD985E}"/>
                </a:ext>
              </a:extLst>
            </p:cNvPr>
            <p:cNvSpPr/>
            <p:nvPr/>
          </p:nvSpPr>
          <p:spPr>
            <a:xfrm>
              <a:off x="6143307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96" name="TextBox 195">
              <a:extLst>
                <a:ext uri="{FF2B5EF4-FFF2-40B4-BE49-F238E27FC236}">
                  <a16:creationId xmlns:a16="http://schemas.microsoft.com/office/drawing/2014/main" id="{58165672-166B-534E-AFD4-442633AE214C}"/>
                </a:ext>
              </a:extLst>
            </p:cNvPr>
            <p:cNvSpPr txBox="1">
              <a:spLocks/>
            </p:cNvSpPr>
            <p:nvPr/>
          </p:nvSpPr>
          <p:spPr>
            <a:xfrm>
              <a:off x="6160794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X1</a:t>
              </a:r>
            </a:p>
          </p:txBody>
        </p: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D23A557D-1ADE-8B49-A3E9-0C705E7839AF}"/>
              </a:ext>
            </a:extLst>
          </p:cNvPr>
          <p:cNvGrpSpPr/>
          <p:nvPr/>
        </p:nvGrpSpPr>
        <p:grpSpPr>
          <a:xfrm>
            <a:off x="4736414" y="3844572"/>
            <a:ext cx="563801" cy="557784"/>
            <a:chOff x="4442166" y="3124200"/>
            <a:chExt cx="676561" cy="669341"/>
          </a:xfrm>
        </p:grpSpPr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43D392E2-6BE9-F14A-8F3A-361814172F5C}"/>
                </a:ext>
              </a:extLst>
            </p:cNvPr>
            <p:cNvSpPr/>
            <p:nvPr/>
          </p:nvSpPr>
          <p:spPr>
            <a:xfrm>
              <a:off x="4449386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3EB55CE9-0358-EC4B-9249-8B1E2C04ADEF}"/>
                </a:ext>
              </a:extLst>
            </p:cNvPr>
            <p:cNvSpPr txBox="1">
              <a:spLocks/>
            </p:cNvSpPr>
            <p:nvPr/>
          </p:nvSpPr>
          <p:spPr>
            <a:xfrm>
              <a:off x="4442166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R6a</a:t>
              </a:r>
            </a:p>
          </p:txBody>
        </p: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A4B92134-05C9-4041-AA9D-8445D5C30CD6}"/>
              </a:ext>
            </a:extLst>
          </p:cNvPr>
          <p:cNvGrpSpPr/>
          <p:nvPr/>
        </p:nvGrpSpPr>
        <p:grpSpPr>
          <a:xfrm>
            <a:off x="4736414" y="4617040"/>
            <a:ext cx="563801" cy="557784"/>
            <a:chOff x="4442166" y="3124200"/>
            <a:chExt cx="676561" cy="669341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089292ED-0C35-BE45-90AC-489D0B08C38F}"/>
                </a:ext>
              </a:extLst>
            </p:cNvPr>
            <p:cNvSpPr/>
            <p:nvPr/>
          </p:nvSpPr>
          <p:spPr>
            <a:xfrm>
              <a:off x="4449386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85F47B7B-9342-4843-86F1-096A33C956D1}"/>
                </a:ext>
              </a:extLst>
            </p:cNvPr>
            <p:cNvSpPr txBox="1">
              <a:spLocks/>
            </p:cNvSpPr>
            <p:nvPr/>
          </p:nvSpPr>
          <p:spPr>
            <a:xfrm>
              <a:off x="4442166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R5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00698FA8-FCF8-1F42-B292-7083E7C61EDE}"/>
              </a:ext>
            </a:extLst>
          </p:cNvPr>
          <p:cNvGrpSpPr/>
          <p:nvPr/>
        </p:nvGrpSpPr>
        <p:grpSpPr>
          <a:xfrm>
            <a:off x="6764865" y="3114236"/>
            <a:ext cx="572359" cy="557784"/>
            <a:chOff x="12901507" y="3124200"/>
            <a:chExt cx="686831" cy="669341"/>
          </a:xfrm>
        </p:grpSpPr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870B85DB-D373-FB49-8C6D-BFADA7AC81AC}"/>
                </a:ext>
              </a:extLst>
            </p:cNvPr>
            <p:cNvSpPr/>
            <p:nvPr/>
          </p:nvSpPr>
          <p:spPr>
            <a:xfrm>
              <a:off x="12918997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2AAF4B3E-955B-7D45-8F0F-CC05E17CA77E}"/>
                </a:ext>
              </a:extLst>
            </p:cNvPr>
            <p:cNvSpPr txBox="1">
              <a:spLocks/>
            </p:cNvSpPr>
            <p:nvPr/>
          </p:nvSpPr>
          <p:spPr>
            <a:xfrm>
              <a:off x="1290150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Z1d</a:t>
              </a: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23EFB1A7-FE1B-2B4A-947B-726FB3BD4DD8}"/>
              </a:ext>
            </a:extLst>
          </p:cNvPr>
          <p:cNvGrpSpPr/>
          <p:nvPr/>
        </p:nvGrpSpPr>
        <p:grpSpPr>
          <a:xfrm>
            <a:off x="6764865" y="4679178"/>
            <a:ext cx="572359" cy="557784"/>
            <a:chOff x="12901507" y="3124200"/>
            <a:chExt cx="686831" cy="669341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BAB86698-32AC-AB45-88AB-559F9AF83583}"/>
                </a:ext>
              </a:extLst>
            </p:cNvPr>
            <p:cNvSpPr/>
            <p:nvPr/>
          </p:nvSpPr>
          <p:spPr>
            <a:xfrm>
              <a:off x="12918997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64F1903C-4509-344C-B8EC-7883D83926A6}"/>
                </a:ext>
              </a:extLst>
            </p:cNvPr>
            <p:cNvSpPr txBox="1">
              <a:spLocks/>
            </p:cNvSpPr>
            <p:nvPr/>
          </p:nvSpPr>
          <p:spPr>
            <a:xfrm>
              <a:off x="1290150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167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Z1d</a:t>
              </a:r>
            </a:p>
          </p:txBody>
        </p: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8A19BC87-EF70-4746-A68C-2B6310B85040}"/>
              </a:ext>
            </a:extLst>
          </p:cNvPr>
          <p:cNvCxnSpPr>
            <a:cxnSpLocks/>
          </p:cNvCxnSpPr>
          <p:nvPr/>
        </p:nvCxnSpPr>
        <p:spPr>
          <a:xfrm>
            <a:off x="7559261" y="2269195"/>
            <a:ext cx="0" cy="389030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BCA9788A-398A-D543-80A8-214EB851498F}"/>
              </a:ext>
            </a:extLst>
          </p:cNvPr>
          <p:cNvGrpSpPr/>
          <p:nvPr/>
        </p:nvGrpSpPr>
        <p:grpSpPr>
          <a:xfrm>
            <a:off x="7669923" y="2320779"/>
            <a:ext cx="578371" cy="557784"/>
            <a:chOff x="10353410" y="3124200"/>
            <a:chExt cx="694045" cy="669341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A844C45E-C523-4B4A-BD4A-2F624D5D76B8}"/>
                </a:ext>
              </a:extLst>
            </p:cNvPr>
            <p:cNvSpPr/>
            <p:nvPr/>
          </p:nvSpPr>
          <p:spPr>
            <a:xfrm>
              <a:off x="10378114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8A05BA90-1C12-0340-80D9-FE1E429A546F}"/>
                </a:ext>
              </a:extLst>
            </p:cNvPr>
            <p:cNvSpPr txBox="1">
              <a:spLocks/>
            </p:cNvSpPr>
            <p:nvPr/>
          </p:nvSpPr>
          <p:spPr>
            <a:xfrm>
              <a:off x="10353410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G3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6BBF1486-80D2-1546-A2BF-4C4BB728F517}"/>
              </a:ext>
            </a:extLst>
          </p:cNvPr>
          <p:cNvGrpSpPr/>
          <p:nvPr/>
        </p:nvGrpSpPr>
        <p:grpSpPr>
          <a:xfrm>
            <a:off x="9155029" y="2320779"/>
            <a:ext cx="557784" cy="557784"/>
            <a:chOff x="12072037" y="3124200"/>
            <a:chExt cx="669341" cy="669341"/>
          </a:xfrm>
        </p:grpSpPr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1CFD37DE-E1CC-2C4D-9471-0E238ED14349}"/>
                </a:ext>
              </a:extLst>
            </p:cNvPr>
            <p:cNvSpPr/>
            <p:nvPr/>
          </p:nvSpPr>
          <p:spPr>
            <a:xfrm>
              <a:off x="12072037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B47D010F-63BD-014F-9704-E25D612F9254}"/>
                </a:ext>
              </a:extLst>
            </p:cNvPr>
            <p:cNvSpPr txBox="1">
              <a:spLocks/>
            </p:cNvSpPr>
            <p:nvPr/>
          </p:nvSpPr>
          <p:spPr>
            <a:xfrm>
              <a:off x="1207203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F1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F298844-0D40-6546-BEE7-1BA1C3B6E4EE}"/>
              </a:ext>
            </a:extLst>
          </p:cNvPr>
          <p:cNvGrpSpPr/>
          <p:nvPr/>
        </p:nvGrpSpPr>
        <p:grpSpPr>
          <a:xfrm>
            <a:off x="8414854" y="2320779"/>
            <a:ext cx="560323" cy="557784"/>
            <a:chOff x="11222029" y="3124200"/>
            <a:chExt cx="672387" cy="669341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6F4986B2-BAC9-F948-8A42-952187D096CD}"/>
                </a:ext>
              </a:extLst>
            </p:cNvPr>
            <p:cNvSpPr/>
            <p:nvPr/>
          </p:nvSpPr>
          <p:spPr>
            <a:xfrm>
              <a:off x="11225075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6" name="TextBox 235">
              <a:extLst>
                <a:ext uri="{FF2B5EF4-FFF2-40B4-BE49-F238E27FC236}">
                  <a16:creationId xmlns:a16="http://schemas.microsoft.com/office/drawing/2014/main" id="{80AC2C10-0D03-944E-9143-7676254BF44D}"/>
                </a:ext>
              </a:extLst>
            </p:cNvPr>
            <p:cNvSpPr txBox="1">
              <a:spLocks/>
            </p:cNvSpPr>
            <p:nvPr/>
          </p:nvSpPr>
          <p:spPr>
            <a:xfrm>
              <a:off x="11222029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P2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99687CA9-ACDC-3B4C-9429-432574A73994}"/>
              </a:ext>
            </a:extLst>
          </p:cNvPr>
          <p:cNvGrpSpPr/>
          <p:nvPr/>
        </p:nvGrpSpPr>
        <p:grpSpPr>
          <a:xfrm>
            <a:off x="11318952" y="2334275"/>
            <a:ext cx="566339" cy="557784"/>
            <a:chOff x="3602424" y="3124200"/>
            <a:chExt cx="679607" cy="669341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4ACBA822-8C4F-0E44-90BB-8296E34D9480}"/>
                </a:ext>
              </a:extLst>
            </p:cNvPr>
            <p:cNvSpPr/>
            <p:nvPr/>
          </p:nvSpPr>
          <p:spPr>
            <a:xfrm>
              <a:off x="3602424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39" name="TextBox 238">
              <a:extLst>
                <a:ext uri="{FF2B5EF4-FFF2-40B4-BE49-F238E27FC236}">
                  <a16:creationId xmlns:a16="http://schemas.microsoft.com/office/drawing/2014/main" id="{80673B93-A6A3-FF40-BDFF-C19D22270B5C}"/>
                </a:ext>
              </a:extLst>
            </p:cNvPr>
            <p:cNvSpPr txBox="1">
              <a:spLocks/>
            </p:cNvSpPr>
            <p:nvPr/>
          </p:nvSpPr>
          <p:spPr>
            <a:xfrm>
              <a:off x="3612690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H1</a:t>
              </a:r>
            </a:p>
          </p:txBody>
        </p:sp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60C6E16A-DDA5-A547-B2F1-E5A41DF1660D}"/>
              </a:ext>
            </a:extLst>
          </p:cNvPr>
          <p:cNvGrpSpPr/>
          <p:nvPr/>
        </p:nvGrpSpPr>
        <p:grpSpPr>
          <a:xfrm>
            <a:off x="10635157" y="2334275"/>
            <a:ext cx="563801" cy="557784"/>
            <a:chOff x="2755462" y="3124200"/>
            <a:chExt cx="676561" cy="669341"/>
          </a:xfrm>
        </p:grpSpPr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CB23DB5B-B504-F341-B89F-870850F652A8}"/>
                </a:ext>
              </a:extLst>
            </p:cNvPr>
            <p:cNvSpPr/>
            <p:nvPr/>
          </p:nvSpPr>
          <p:spPr>
            <a:xfrm>
              <a:off x="275546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A0CC1436-E710-D942-9014-BA3FD7C2E5B4}"/>
                </a:ext>
              </a:extLst>
            </p:cNvPr>
            <p:cNvSpPr txBox="1">
              <a:spLocks/>
            </p:cNvSpPr>
            <p:nvPr/>
          </p:nvSpPr>
          <p:spPr>
            <a:xfrm>
              <a:off x="2762682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D3</a:t>
              </a:r>
            </a:p>
          </p:txBody>
        </p: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864CCB76-1DC3-5C4E-A9DB-99154CD87F55}"/>
              </a:ext>
            </a:extLst>
          </p:cNvPr>
          <p:cNvGrpSpPr/>
          <p:nvPr/>
        </p:nvGrpSpPr>
        <p:grpSpPr>
          <a:xfrm>
            <a:off x="9977339" y="3099737"/>
            <a:ext cx="567857" cy="557784"/>
            <a:chOff x="7837230" y="3124200"/>
            <a:chExt cx="681428" cy="669341"/>
          </a:xfrm>
        </p:grpSpPr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12687D5-88CE-974F-97EB-AD36DE5ACAF9}"/>
                </a:ext>
              </a:extLst>
            </p:cNvPr>
            <p:cNvSpPr/>
            <p:nvPr/>
          </p:nvSpPr>
          <p:spPr>
            <a:xfrm>
              <a:off x="7837230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3FF44D8-2502-814B-AC31-2BACF8E202B3}"/>
                </a:ext>
              </a:extLst>
            </p:cNvPr>
            <p:cNvSpPr txBox="1">
              <a:spLocks/>
            </p:cNvSpPr>
            <p:nvPr/>
          </p:nvSpPr>
          <p:spPr>
            <a:xfrm>
              <a:off x="784931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I3</a:t>
              </a:r>
            </a:p>
          </p:txBody>
        </p:sp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8C8292CA-39BC-CF40-AEAE-B4F24C3C4784}"/>
              </a:ext>
            </a:extLst>
          </p:cNvPr>
          <p:cNvGrpSpPr/>
          <p:nvPr/>
        </p:nvGrpSpPr>
        <p:grpSpPr>
          <a:xfrm>
            <a:off x="9977339" y="4679178"/>
            <a:ext cx="567857" cy="557784"/>
            <a:chOff x="7837230" y="3124200"/>
            <a:chExt cx="681428" cy="669341"/>
          </a:xfrm>
        </p:grpSpPr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3E1D1642-E9E8-C644-A7F8-925433E0B562}"/>
                </a:ext>
              </a:extLst>
            </p:cNvPr>
            <p:cNvSpPr/>
            <p:nvPr/>
          </p:nvSpPr>
          <p:spPr>
            <a:xfrm>
              <a:off x="7837230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A41A6AE9-A923-D243-B80A-E2B9E5190F62}"/>
                </a:ext>
              </a:extLst>
            </p:cNvPr>
            <p:cNvSpPr txBox="1">
              <a:spLocks/>
            </p:cNvSpPr>
            <p:nvPr/>
          </p:nvSpPr>
          <p:spPr>
            <a:xfrm>
              <a:off x="784931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I3</a:t>
              </a:r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FA6148A3-C7D9-BB4B-BA29-8AB73F2C5CE8}"/>
              </a:ext>
            </a:extLst>
          </p:cNvPr>
          <p:cNvGrpSpPr/>
          <p:nvPr/>
        </p:nvGrpSpPr>
        <p:grpSpPr>
          <a:xfrm>
            <a:off x="3000111" y="4617040"/>
            <a:ext cx="567853" cy="557784"/>
            <a:chOff x="7837230" y="3124200"/>
            <a:chExt cx="681423" cy="669341"/>
          </a:xfrm>
        </p:grpSpPr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5AE1120-1682-3E49-B7F1-39C1760F9905}"/>
                </a:ext>
              </a:extLst>
            </p:cNvPr>
            <p:cNvSpPr/>
            <p:nvPr/>
          </p:nvSpPr>
          <p:spPr>
            <a:xfrm>
              <a:off x="7837230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51" name="TextBox 250">
              <a:extLst>
                <a:ext uri="{FF2B5EF4-FFF2-40B4-BE49-F238E27FC236}">
                  <a16:creationId xmlns:a16="http://schemas.microsoft.com/office/drawing/2014/main" id="{EF1C7C3D-D1BE-D643-A32D-E23686665B7F}"/>
                </a:ext>
              </a:extLst>
            </p:cNvPr>
            <p:cNvSpPr txBox="1">
              <a:spLocks/>
            </p:cNvSpPr>
            <p:nvPr/>
          </p:nvSpPr>
          <p:spPr>
            <a:xfrm>
              <a:off x="7849317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C5</a:t>
              </a:r>
            </a:p>
          </p:txBody>
        </p:sp>
      </p:grp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DB0DE378-BCFF-AA44-A7DC-9A2200DB6351}"/>
              </a:ext>
            </a:extLst>
          </p:cNvPr>
          <p:cNvCxnSpPr>
            <a:cxnSpLocks/>
          </p:cNvCxnSpPr>
          <p:nvPr/>
        </p:nvCxnSpPr>
        <p:spPr>
          <a:xfrm>
            <a:off x="9857988" y="2269194"/>
            <a:ext cx="0" cy="39545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6" name="Picture 255">
            <a:extLst>
              <a:ext uri="{FF2B5EF4-FFF2-40B4-BE49-F238E27FC236}">
                <a16:creationId xmlns:a16="http://schemas.microsoft.com/office/drawing/2014/main" id="{519722A5-D027-5047-8EDD-349956C90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39" y="4035089"/>
            <a:ext cx="770249" cy="184822"/>
          </a:xfrm>
          <a:prstGeom prst="rect">
            <a:avLst/>
          </a:prstGeom>
        </p:spPr>
      </p:pic>
      <p:pic>
        <p:nvPicPr>
          <p:cNvPr id="257" name="Picture 2" descr="Image result for intel logo">
            <a:extLst>
              <a:ext uri="{FF2B5EF4-FFF2-40B4-BE49-F238E27FC236}">
                <a16:creationId xmlns:a16="http://schemas.microsoft.com/office/drawing/2014/main" id="{49F97184-A4B1-0F4C-B125-908497C68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99" y="2380201"/>
            <a:ext cx="656727" cy="43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9" name="Rectangle 258">
            <a:extLst>
              <a:ext uri="{FF2B5EF4-FFF2-40B4-BE49-F238E27FC236}">
                <a16:creationId xmlns:a16="http://schemas.microsoft.com/office/drawing/2014/main" id="{972DCF0F-3A5E-5845-9509-405F3713D323}"/>
              </a:ext>
            </a:extLst>
          </p:cNvPr>
          <p:cNvSpPr/>
          <p:nvPr/>
        </p:nvSpPr>
        <p:spPr>
          <a:xfrm>
            <a:off x="-152760" y="4779228"/>
            <a:ext cx="1517046" cy="333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09561">
              <a:defRPr/>
            </a:pPr>
            <a:r>
              <a:rPr lang="en-US" sz="20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metal</a:t>
            </a:r>
            <a:endParaRPr lang="en-US" sz="1667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0EFA24-7422-5C45-A432-30A09840E317}"/>
              </a:ext>
            </a:extLst>
          </p:cNvPr>
          <p:cNvCxnSpPr>
            <a:cxnSpLocks/>
          </p:cNvCxnSpPr>
          <p:nvPr/>
        </p:nvCxnSpPr>
        <p:spPr>
          <a:xfrm>
            <a:off x="1213398" y="3041934"/>
            <a:ext cx="1495936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560AE0EF-955D-3443-A106-6A04670D1704}"/>
              </a:ext>
            </a:extLst>
          </p:cNvPr>
          <p:cNvCxnSpPr>
            <a:cxnSpLocks/>
          </p:cNvCxnSpPr>
          <p:nvPr/>
        </p:nvCxnSpPr>
        <p:spPr>
          <a:xfrm>
            <a:off x="2903490" y="3031408"/>
            <a:ext cx="161524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58BE8A41-C950-0D47-A005-D82A735C084B}"/>
              </a:ext>
            </a:extLst>
          </p:cNvPr>
          <p:cNvCxnSpPr>
            <a:cxnSpLocks/>
          </p:cNvCxnSpPr>
          <p:nvPr/>
        </p:nvCxnSpPr>
        <p:spPr>
          <a:xfrm>
            <a:off x="4678908" y="3032233"/>
            <a:ext cx="281291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361B6FC2-B2CC-6248-9F9A-0B163C93E194}"/>
              </a:ext>
            </a:extLst>
          </p:cNvPr>
          <p:cNvCxnSpPr>
            <a:cxnSpLocks/>
          </p:cNvCxnSpPr>
          <p:nvPr/>
        </p:nvCxnSpPr>
        <p:spPr>
          <a:xfrm>
            <a:off x="7646568" y="3041934"/>
            <a:ext cx="21133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D0C8119C-59A2-B547-A87D-7D23A28F2A97}"/>
              </a:ext>
            </a:extLst>
          </p:cNvPr>
          <p:cNvCxnSpPr>
            <a:cxnSpLocks/>
          </p:cNvCxnSpPr>
          <p:nvPr/>
        </p:nvCxnSpPr>
        <p:spPr>
          <a:xfrm>
            <a:off x="9967491" y="3031351"/>
            <a:ext cx="18100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A6DFE5E0-3870-D541-B0E8-79B2CF6DEB5A}"/>
              </a:ext>
            </a:extLst>
          </p:cNvPr>
          <p:cNvCxnSpPr>
            <a:cxnSpLocks/>
          </p:cNvCxnSpPr>
          <p:nvPr/>
        </p:nvCxnSpPr>
        <p:spPr>
          <a:xfrm>
            <a:off x="9978074" y="4557226"/>
            <a:ext cx="18100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BA4B0390-0C48-2B43-B25E-86F385C2406C}"/>
              </a:ext>
            </a:extLst>
          </p:cNvPr>
          <p:cNvCxnSpPr>
            <a:cxnSpLocks/>
          </p:cNvCxnSpPr>
          <p:nvPr/>
        </p:nvCxnSpPr>
        <p:spPr>
          <a:xfrm>
            <a:off x="1202815" y="4548518"/>
            <a:ext cx="1495936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C0A63372-AB05-D44E-9EC5-7B8209A7601A}"/>
              </a:ext>
            </a:extLst>
          </p:cNvPr>
          <p:cNvCxnSpPr>
            <a:cxnSpLocks/>
          </p:cNvCxnSpPr>
          <p:nvPr/>
        </p:nvCxnSpPr>
        <p:spPr>
          <a:xfrm>
            <a:off x="2892907" y="4537992"/>
            <a:ext cx="161524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5B532280-6D82-0B4B-A383-81D7BCF2B1AC}"/>
              </a:ext>
            </a:extLst>
          </p:cNvPr>
          <p:cNvCxnSpPr>
            <a:cxnSpLocks/>
          </p:cNvCxnSpPr>
          <p:nvPr/>
        </p:nvCxnSpPr>
        <p:spPr>
          <a:xfrm>
            <a:off x="4668324" y="4538817"/>
            <a:ext cx="281291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0136A08D-E1EA-884E-B47A-29F985F5181C}"/>
              </a:ext>
            </a:extLst>
          </p:cNvPr>
          <p:cNvCxnSpPr>
            <a:cxnSpLocks/>
          </p:cNvCxnSpPr>
          <p:nvPr/>
        </p:nvCxnSpPr>
        <p:spPr>
          <a:xfrm>
            <a:off x="7635984" y="4548518"/>
            <a:ext cx="21133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8B13AECA-FE41-0B4E-9575-FA07F0A9733E}"/>
              </a:ext>
            </a:extLst>
          </p:cNvPr>
          <p:cNvSpPr txBox="1">
            <a:spLocks/>
          </p:cNvSpPr>
          <p:nvPr/>
        </p:nvSpPr>
        <p:spPr>
          <a:xfrm>
            <a:off x="1919745" y="1827944"/>
            <a:ext cx="704088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Purpose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47458F9E-82E4-F545-B0AB-392970A23A0F}"/>
              </a:ext>
            </a:extLst>
          </p:cNvPr>
          <p:cNvSpPr txBox="1">
            <a:spLocks/>
          </p:cNvSpPr>
          <p:nvPr/>
        </p:nvSpPr>
        <p:spPr>
          <a:xfrm>
            <a:off x="1086677" y="1827944"/>
            <a:ext cx="894754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Burstable performance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6DDEEDC5-1781-FA4A-BE38-89F8C7A49F9C}"/>
              </a:ext>
            </a:extLst>
          </p:cNvPr>
          <p:cNvSpPr txBox="1">
            <a:spLocks/>
          </p:cNvSpPr>
          <p:nvPr/>
        </p:nvSpPr>
        <p:spPr>
          <a:xfrm>
            <a:off x="11164043" y="1827944"/>
            <a:ext cx="868662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Big Data Optimized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0C4ACBC5-C314-714B-A6C0-5541F9178983}"/>
              </a:ext>
            </a:extLst>
          </p:cNvPr>
          <p:cNvSpPr txBox="1">
            <a:spLocks/>
          </p:cNvSpPr>
          <p:nvPr/>
        </p:nvSpPr>
        <p:spPr>
          <a:xfrm>
            <a:off x="10555639" y="1827944"/>
            <a:ext cx="704088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Dense Storage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9B3617B7-D4B0-B241-AC49-2A70FCC0F36A}"/>
              </a:ext>
            </a:extLst>
          </p:cNvPr>
          <p:cNvSpPr txBox="1">
            <a:spLocks/>
          </p:cNvSpPr>
          <p:nvPr/>
        </p:nvSpPr>
        <p:spPr>
          <a:xfrm>
            <a:off x="4591570" y="1827944"/>
            <a:ext cx="790982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Memory Optimized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49C8E65-C363-614B-ABE9-BC9B15DD61A6}"/>
              </a:ext>
            </a:extLst>
          </p:cNvPr>
          <p:cNvSpPr txBox="1">
            <a:spLocks/>
          </p:cNvSpPr>
          <p:nvPr/>
        </p:nvSpPr>
        <p:spPr>
          <a:xfrm>
            <a:off x="6000359" y="1827944"/>
            <a:ext cx="746785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Memory Intensive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E8D25E2F-4B5F-F345-82F5-88FAC5C37BF0}"/>
              </a:ext>
            </a:extLst>
          </p:cNvPr>
          <p:cNvSpPr txBox="1">
            <a:spLocks/>
          </p:cNvSpPr>
          <p:nvPr/>
        </p:nvSpPr>
        <p:spPr>
          <a:xfrm>
            <a:off x="5320910" y="1827944"/>
            <a:ext cx="792884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In-memory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5768398-D414-7E42-B639-28C17B050028}"/>
              </a:ext>
            </a:extLst>
          </p:cNvPr>
          <p:cNvSpPr txBox="1">
            <a:spLocks/>
          </p:cNvSpPr>
          <p:nvPr/>
        </p:nvSpPr>
        <p:spPr>
          <a:xfrm>
            <a:off x="3591125" y="1827944"/>
            <a:ext cx="917029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Compute + network up to 100 Gbps*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93F7D0E-4A94-F149-9710-D48BAF31BB0C}"/>
              </a:ext>
            </a:extLst>
          </p:cNvPr>
          <p:cNvSpPr txBox="1">
            <a:spLocks/>
          </p:cNvSpPr>
          <p:nvPr/>
        </p:nvSpPr>
        <p:spPr>
          <a:xfrm>
            <a:off x="9892379" y="1943297"/>
            <a:ext cx="704088" cy="23096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High I/O</a:t>
            </a: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66A2F685-717B-C747-BE7A-7FC753709199}"/>
              </a:ext>
            </a:extLst>
          </p:cNvPr>
          <p:cNvSpPr txBox="1">
            <a:spLocks/>
          </p:cNvSpPr>
          <p:nvPr/>
        </p:nvSpPr>
        <p:spPr>
          <a:xfrm>
            <a:off x="7564661" y="1827944"/>
            <a:ext cx="773058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Graphics Intensive</a:t>
            </a: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8CD0B76D-3315-9F4C-AFDF-5A214DF67965}"/>
              </a:ext>
            </a:extLst>
          </p:cNvPr>
          <p:cNvSpPr txBox="1">
            <a:spLocks/>
          </p:cNvSpPr>
          <p:nvPr/>
        </p:nvSpPr>
        <p:spPr>
          <a:xfrm>
            <a:off x="2891151" y="1827944"/>
            <a:ext cx="771029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Compute Intensive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24BA78DE-AA0B-024A-A81C-0EEF73F3AFAC}"/>
              </a:ext>
            </a:extLst>
          </p:cNvPr>
          <p:cNvSpPr txBox="1">
            <a:spLocks/>
          </p:cNvSpPr>
          <p:nvPr/>
        </p:nvSpPr>
        <p:spPr>
          <a:xfrm>
            <a:off x="9074019" y="1925010"/>
            <a:ext cx="704088" cy="26753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FPGA</a:t>
            </a:r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A8BC5AD4-3972-4544-B65D-CC17325F2406}"/>
              </a:ext>
            </a:extLst>
          </p:cNvPr>
          <p:cNvSpPr txBox="1">
            <a:spLocks/>
          </p:cNvSpPr>
          <p:nvPr/>
        </p:nvSpPr>
        <p:spPr>
          <a:xfrm>
            <a:off x="8250615" y="1827944"/>
            <a:ext cx="916031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General Purpose GPU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BECEEB19-2834-564D-B77B-7659E5D04F11}"/>
              </a:ext>
            </a:extLst>
          </p:cNvPr>
          <p:cNvSpPr txBox="1">
            <a:spLocks/>
          </p:cNvSpPr>
          <p:nvPr/>
        </p:nvSpPr>
        <p:spPr>
          <a:xfrm>
            <a:off x="6583785" y="1827944"/>
            <a:ext cx="992341" cy="461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defTabSz="609561">
              <a:defRPr/>
            </a:pPr>
            <a:r>
              <a:rPr lang="en-US" sz="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Compute and Memory Intensive</a:t>
            </a:r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84595424-9474-264D-9298-F9C7A66C33D2}"/>
              </a:ext>
            </a:extLst>
          </p:cNvPr>
          <p:cNvSpPr/>
          <p:nvPr/>
        </p:nvSpPr>
        <p:spPr>
          <a:xfrm rot="5400000">
            <a:off x="1875836" y="922334"/>
            <a:ext cx="146809" cy="1557508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4" name="Left Brace 283">
            <a:extLst>
              <a:ext uri="{FF2B5EF4-FFF2-40B4-BE49-F238E27FC236}">
                <a16:creationId xmlns:a16="http://schemas.microsoft.com/office/drawing/2014/main" id="{6BBA9834-6964-2F46-9649-6CBEF57B9C3A}"/>
              </a:ext>
            </a:extLst>
          </p:cNvPr>
          <p:cNvSpPr/>
          <p:nvPr/>
        </p:nvSpPr>
        <p:spPr>
          <a:xfrm rot="5400000">
            <a:off x="3618946" y="844784"/>
            <a:ext cx="142274" cy="171784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5" name="Left Brace 284">
            <a:extLst>
              <a:ext uri="{FF2B5EF4-FFF2-40B4-BE49-F238E27FC236}">
                <a16:creationId xmlns:a16="http://schemas.microsoft.com/office/drawing/2014/main" id="{DAD0A10C-698F-B440-B065-193317864D07}"/>
              </a:ext>
            </a:extLst>
          </p:cNvPr>
          <p:cNvSpPr/>
          <p:nvPr/>
        </p:nvSpPr>
        <p:spPr>
          <a:xfrm rot="5400000">
            <a:off x="5981389" y="302542"/>
            <a:ext cx="143893" cy="2802329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6" name="Left Brace 285">
            <a:extLst>
              <a:ext uri="{FF2B5EF4-FFF2-40B4-BE49-F238E27FC236}">
                <a16:creationId xmlns:a16="http://schemas.microsoft.com/office/drawing/2014/main" id="{ECA6755E-E730-4047-8AF8-31CA0F58F9F6}"/>
              </a:ext>
            </a:extLst>
          </p:cNvPr>
          <p:cNvSpPr/>
          <p:nvPr/>
        </p:nvSpPr>
        <p:spPr>
          <a:xfrm rot="5400000">
            <a:off x="8657776" y="674006"/>
            <a:ext cx="96392" cy="2059400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87" name="Left Brace 286">
            <a:extLst>
              <a:ext uri="{FF2B5EF4-FFF2-40B4-BE49-F238E27FC236}">
                <a16:creationId xmlns:a16="http://schemas.microsoft.com/office/drawing/2014/main" id="{825D5D1D-C62D-444D-BD6C-F22ED3776C5F}"/>
              </a:ext>
            </a:extLst>
          </p:cNvPr>
          <p:cNvSpPr/>
          <p:nvPr/>
        </p:nvSpPr>
        <p:spPr>
          <a:xfrm rot="5400000">
            <a:off x="10821747" y="788350"/>
            <a:ext cx="102107" cy="1830713"/>
          </a:xfrm>
          <a:prstGeom prst="leftBrac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95" name="Rectangle 294">
            <a:extLst>
              <a:ext uri="{FF2B5EF4-FFF2-40B4-BE49-F238E27FC236}">
                <a16:creationId xmlns:a16="http://schemas.microsoft.com/office/drawing/2014/main" id="{4461DC25-13D0-664A-A3A6-4787697E31EF}"/>
              </a:ext>
            </a:extLst>
          </p:cNvPr>
          <p:cNvSpPr/>
          <p:nvPr/>
        </p:nvSpPr>
        <p:spPr>
          <a:xfrm>
            <a:off x="38913" y="3158801"/>
            <a:ext cx="1133701" cy="333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09561">
              <a:defRPr/>
            </a:pPr>
            <a:r>
              <a:rPr lang="en-US" sz="1167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Local storage (NVMe SSD)</a:t>
            </a:r>
            <a:endParaRPr lang="en-US" sz="1000" dirty="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BD7979C6-2400-BB43-BDE5-E38265E5FB84}"/>
              </a:ext>
            </a:extLst>
          </p:cNvPr>
          <p:cNvCxnSpPr>
            <a:cxnSpLocks/>
          </p:cNvCxnSpPr>
          <p:nvPr/>
        </p:nvCxnSpPr>
        <p:spPr>
          <a:xfrm>
            <a:off x="9967491" y="3771247"/>
            <a:ext cx="18100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>
            <a:extLst>
              <a:ext uri="{FF2B5EF4-FFF2-40B4-BE49-F238E27FC236}">
                <a16:creationId xmlns:a16="http://schemas.microsoft.com/office/drawing/2014/main" id="{1764D907-6EDB-A748-B461-BFEA2793096C}"/>
              </a:ext>
            </a:extLst>
          </p:cNvPr>
          <p:cNvCxnSpPr>
            <a:cxnSpLocks/>
          </p:cNvCxnSpPr>
          <p:nvPr/>
        </p:nvCxnSpPr>
        <p:spPr>
          <a:xfrm>
            <a:off x="1192231" y="3781830"/>
            <a:ext cx="1495936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4B134420-B129-AF44-866A-43B58D0BEF11}"/>
              </a:ext>
            </a:extLst>
          </p:cNvPr>
          <p:cNvCxnSpPr>
            <a:cxnSpLocks/>
          </p:cNvCxnSpPr>
          <p:nvPr/>
        </p:nvCxnSpPr>
        <p:spPr>
          <a:xfrm>
            <a:off x="2882324" y="3771304"/>
            <a:ext cx="161524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E447DB49-57DB-B249-AF21-3E3217A601C9}"/>
              </a:ext>
            </a:extLst>
          </p:cNvPr>
          <p:cNvCxnSpPr>
            <a:cxnSpLocks/>
          </p:cNvCxnSpPr>
          <p:nvPr/>
        </p:nvCxnSpPr>
        <p:spPr>
          <a:xfrm>
            <a:off x="4657741" y="3772129"/>
            <a:ext cx="281291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>
            <a:extLst>
              <a:ext uri="{FF2B5EF4-FFF2-40B4-BE49-F238E27FC236}">
                <a16:creationId xmlns:a16="http://schemas.microsoft.com/office/drawing/2014/main" id="{FE36C51A-D51D-2942-958A-FBDAC36DF650}"/>
              </a:ext>
            </a:extLst>
          </p:cNvPr>
          <p:cNvCxnSpPr>
            <a:cxnSpLocks/>
          </p:cNvCxnSpPr>
          <p:nvPr/>
        </p:nvCxnSpPr>
        <p:spPr>
          <a:xfrm>
            <a:off x="7625401" y="3781830"/>
            <a:ext cx="21133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89C567FB-0177-7D4F-B2C3-790847313795}"/>
              </a:ext>
            </a:extLst>
          </p:cNvPr>
          <p:cNvCxnSpPr>
            <a:cxnSpLocks/>
          </p:cNvCxnSpPr>
          <p:nvPr/>
        </p:nvCxnSpPr>
        <p:spPr>
          <a:xfrm>
            <a:off x="1213398" y="5355663"/>
            <a:ext cx="1495936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259AB88D-CB36-EB4C-9598-7FBFFC2595B9}"/>
              </a:ext>
            </a:extLst>
          </p:cNvPr>
          <p:cNvGrpSpPr/>
          <p:nvPr/>
        </p:nvGrpSpPr>
        <p:grpSpPr>
          <a:xfrm>
            <a:off x="1973647" y="3117585"/>
            <a:ext cx="569816" cy="557784"/>
            <a:chOff x="1894064" y="3124200"/>
            <a:chExt cx="683779" cy="669341"/>
          </a:xfrm>
        </p:grpSpPr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90E646B9-94C6-F743-B540-F6E6CFD1CB04}"/>
                </a:ext>
              </a:extLst>
            </p:cNvPr>
            <p:cNvSpPr/>
            <p:nvPr/>
          </p:nvSpPr>
          <p:spPr>
            <a:xfrm>
              <a:off x="190850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38A64390-BAC5-704E-BDBE-B58C36CB8E38}"/>
                </a:ext>
              </a:extLst>
            </p:cNvPr>
            <p:cNvSpPr txBox="1">
              <a:spLocks/>
            </p:cNvSpPr>
            <p:nvPr/>
          </p:nvSpPr>
          <p:spPr>
            <a:xfrm>
              <a:off x="1894064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M5d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9D6D34D3-61A0-5249-8B95-CA970B3261E6}"/>
              </a:ext>
            </a:extLst>
          </p:cNvPr>
          <p:cNvGrpSpPr/>
          <p:nvPr/>
        </p:nvGrpSpPr>
        <p:grpSpPr>
          <a:xfrm>
            <a:off x="2999130" y="3057781"/>
            <a:ext cx="569816" cy="557784"/>
            <a:chOff x="1894064" y="3124200"/>
            <a:chExt cx="683779" cy="669341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37A0AE3-C511-5745-AB46-91F66F2A4F68}"/>
                </a:ext>
              </a:extLst>
            </p:cNvPr>
            <p:cNvSpPr/>
            <p:nvPr/>
          </p:nvSpPr>
          <p:spPr>
            <a:xfrm>
              <a:off x="190850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A61BA6C7-3B3B-CD4A-AF37-F03BF8874613}"/>
                </a:ext>
              </a:extLst>
            </p:cNvPr>
            <p:cNvSpPr txBox="1">
              <a:spLocks/>
            </p:cNvSpPr>
            <p:nvPr/>
          </p:nvSpPr>
          <p:spPr>
            <a:xfrm>
              <a:off x="1894064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C5d</a:t>
              </a:r>
            </a:p>
          </p:txBody>
        </p: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79BDAEE1-0FCC-6D47-8F10-80FB45B8E485}"/>
              </a:ext>
            </a:extLst>
          </p:cNvPr>
          <p:cNvGrpSpPr/>
          <p:nvPr/>
        </p:nvGrpSpPr>
        <p:grpSpPr>
          <a:xfrm>
            <a:off x="4733406" y="3067983"/>
            <a:ext cx="569816" cy="557784"/>
            <a:chOff x="1894064" y="3124200"/>
            <a:chExt cx="683779" cy="669341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6A1FF874-4B70-FB44-9E8E-319A8C9FC655}"/>
                </a:ext>
              </a:extLst>
            </p:cNvPr>
            <p:cNvSpPr/>
            <p:nvPr/>
          </p:nvSpPr>
          <p:spPr>
            <a:xfrm>
              <a:off x="1908502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10" name="TextBox 309">
              <a:extLst>
                <a:ext uri="{FF2B5EF4-FFF2-40B4-BE49-F238E27FC236}">
                  <a16:creationId xmlns:a16="http://schemas.microsoft.com/office/drawing/2014/main" id="{4D715F94-8607-D248-AB2A-7628DBE9AD9D}"/>
                </a:ext>
              </a:extLst>
            </p:cNvPr>
            <p:cNvSpPr txBox="1">
              <a:spLocks/>
            </p:cNvSpPr>
            <p:nvPr/>
          </p:nvSpPr>
          <p:spPr>
            <a:xfrm>
              <a:off x="1894064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R5d</a:t>
              </a:r>
            </a:p>
          </p:txBody>
        </p:sp>
      </p:grp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F14B795D-0C89-644E-B003-6C191D276072}"/>
              </a:ext>
            </a:extLst>
          </p:cNvPr>
          <p:cNvCxnSpPr>
            <a:cxnSpLocks/>
          </p:cNvCxnSpPr>
          <p:nvPr/>
        </p:nvCxnSpPr>
        <p:spPr>
          <a:xfrm>
            <a:off x="9967491" y="5355663"/>
            <a:ext cx="18100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95E04B8D-1C0C-3343-A93C-E9CAC33DA2BF}"/>
              </a:ext>
            </a:extLst>
          </p:cNvPr>
          <p:cNvCxnSpPr>
            <a:cxnSpLocks/>
          </p:cNvCxnSpPr>
          <p:nvPr/>
        </p:nvCxnSpPr>
        <p:spPr>
          <a:xfrm>
            <a:off x="2882324" y="5355721"/>
            <a:ext cx="1615248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9F66B10E-72F6-F746-A0B6-5D21002EEB2D}"/>
              </a:ext>
            </a:extLst>
          </p:cNvPr>
          <p:cNvCxnSpPr>
            <a:cxnSpLocks/>
          </p:cNvCxnSpPr>
          <p:nvPr/>
        </p:nvCxnSpPr>
        <p:spPr>
          <a:xfrm>
            <a:off x="4657741" y="5356546"/>
            <a:ext cx="281291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BD911CA2-8DE8-0849-99B4-983956500B9C}"/>
              </a:ext>
            </a:extLst>
          </p:cNvPr>
          <p:cNvCxnSpPr>
            <a:cxnSpLocks/>
          </p:cNvCxnSpPr>
          <p:nvPr/>
        </p:nvCxnSpPr>
        <p:spPr>
          <a:xfrm>
            <a:off x="7625401" y="5366247"/>
            <a:ext cx="2113383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5" name="Rectangle 314">
            <a:extLst>
              <a:ext uri="{FF2B5EF4-FFF2-40B4-BE49-F238E27FC236}">
                <a16:creationId xmlns:a16="http://schemas.microsoft.com/office/drawing/2014/main" id="{AFF79803-9AEA-9248-AECE-EE77D85A7523}"/>
              </a:ext>
            </a:extLst>
          </p:cNvPr>
          <p:cNvSpPr/>
          <p:nvPr/>
        </p:nvSpPr>
        <p:spPr>
          <a:xfrm>
            <a:off x="-153780" y="5404029"/>
            <a:ext cx="1517046" cy="33342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 defTabSz="609561">
              <a:defRPr/>
            </a:pPr>
            <a:r>
              <a:rPr lang="en-US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AWS Graviton</a:t>
            </a: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C4240EFA-B030-8B4F-9D2F-00144DB2BD10}"/>
              </a:ext>
            </a:extLst>
          </p:cNvPr>
          <p:cNvGrpSpPr/>
          <p:nvPr/>
        </p:nvGrpSpPr>
        <p:grpSpPr>
          <a:xfrm>
            <a:off x="9953230" y="2334275"/>
            <a:ext cx="557785" cy="557784"/>
            <a:chOff x="5491452" y="1635125"/>
            <a:chExt cx="669342" cy="669341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F064F131-B272-5041-9D40-377478BC0FBB}"/>
                </a:ext>
              </a:extLst>
            </p:cNvPr>
            <p:cNvSpPr/>
            <p:nvPr/>
          </p:nvSpPr>
          <p:spPr>
            <a:xfrm>
              <a:off x="5491453" y="1635125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2" name="TextBox 321">
              <a:extLst>
                <a:ext uri="{FF2B5EF4-FFF2-40B4-BE49-F238E27FC236}">
                  <a16:creationId xmlns:a16="http://schemas.microsoft.com/office/drawing/2014/main" id="{494B008B-AB49-BD45-B332-B0A928BFCF0A}"/>
                </a:ext>
              </a:extLst>
            </p:cNvPr>
            <p:cNvSpPr txBox="1">
              <a:spLocks/>
            </p:cNvSpPr>
            <p:nvPr/>
          </p:nvSpPr>
          <p:spPr>
            <a:xfrm>
              <a:off x="5491452" y="1683057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I3en</a:t>
              </a:r>
              <a:endParaRPr lang="en-US" sz="14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4BCD56D7-8BA3-3F4B-83E5-4DD27274B76F}"/>
              </a:ext>
            </a:extLst>
          </p:cNvPr>
          <p:cNvGrpSpPr/>
          <p:nvPr/>
        </p:nvGrpSpPr>
        <p:grpSpPr>
          <a:xfrm>
            <a:off x="5427134" y="4631188"/>
            <a:ext cx="574893" cy="557784"/>
            <a:chOff x="6181965" y="3083650"/>
            <a:chExt cx="689872" cy="669341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8EAB8E70-CDE5-DD43-A689-A5360443D886}"/>
                </a:ext>
              </a:extLst>
            </p:cNvPr>
            <p:cNvSpPr/>
            <p:nvPr/>
          </p:nvSpPr>
          <p:spPr>
            <a:xfrm>
              <a:off x="6181965" y="308365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5A90356D-044F-0041-8127-9F4EE27FD5C5}"/>
                </a:ext>
              </a:extLst>
            </p:cNvPr>
            <p:cNvSpPr txBox="1">
              <a:spLocks/>
            </p:cNvSpPr>
            <p:nvPr/>
          </p:nvSpPr>
          <p:spPr>
            <a:xfrm>
              <a:off x="6202496" y="314140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050" b="1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u-24tb1</a:t>
              </a:r>
              <a:endParaRPr lang="en-US" sz="2000" b="1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D4640F8B-8AA2-FB4F-8B18-F801CE905A9E}"/>
              </a:ext>
            </a:extLst>
          </p:cNvPr>
          <p:cNvGrpSpPr/>
          <p:nvPr/>
        </p:nvGrpSpPr>
        <p:grpSpPr>
          <a:xfrm>
            <a:off x="1977443" y="5417835"/>
            <a:ext cx="561772" cy="557784"/>
            <a:chOff x="1056756" y="3124200"/>
            <a:chExt cx="674126" cy="669341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6CB9B82E-FB9D-DE4A-913A-B82AA8D9BD69}"/>
                </a:ext>
              </a:extLst>
            </p:cNvPr>
            <p:cNvSpPr/>
            <p:nvPr/>
          </p:nvSpPr>
          <p:spPr>
            <a:xfrm>
              <a:off x="1061541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9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98C94BC4-EAE6-9D45-8138-8BB09C18A099}"/>
                </a:ext>
              </a:extLst>
            </p:cNvPr>
            <p:cNvSpPr txBox="1">
              <a:spLocks/>
            </p:cNvSpPr>
            <p:nvPr/>
          </p:nvSpPr>
          <p:spPr>
            <a:xfrm>
              <a:off x="1056756" y="31946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333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M7g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429F464-CA38-4442-BA0C-D3FF2FAE25BB}"/>
              </a:ext>
            </a:extLst>
          </p:cNvPr>
          <p:cNvGrpSpPr/>
          <p:nvPr/>
        </p:nvGrpSpPr>
        <p:grpSpPr>
          <a:xfrm>
            <a:off x="3000110" y="5414853"/>
            <a:ext cx="567857" cy="557784"/>
            <a:chOff x="7837230" y="3124200"/>
            <a:chExt cx="681428" cy="669341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C65DEAF0-592E-B54E-9721-DC92E1CC3D77}"/>
                </a:ext>
              </a:extLst>
            </p:cNvPr>
            <p:cNvSpPr/>
            <p:nvPr/>
          </p:nvSpPr>
          <p:spPr>
            <a:xfrm>
              <a:off x="7837230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0A9E3382-5511-A748-A299-2B0F193F3E6C}"/>
                </a:ext>
              </a:extLst>
            </p:cNvPr>
            <p:cNvSpPr txBox="1">
              <a:spLocks/>
            </p:cNvSpPr>
            <p:nvPr/>
          </p:nvSpPr>
          <p:spPr>
            <a:xfrm>
              <a:off x="7849318" y="3181955"/>
              <a:ext cx="669340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C7g</a:t>
              </a: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94419C3-6028-C941-A5A0-1EDF1BF221BD}"/>
              </a:ext>
            </a:extLst>
          </p:cNvPr>
          <p:cNvGrpSpPr/>
          <p:nvPr/>
        </p:nvGrpSpPr>
        <p:grpSpPr>
          <a:xfrm>
            <a:off x="4770654" y="5412728"/>
            <a:ext cx="563798" cy="557784"/>
            <a:chOff x="4442169" y="3124200"/>
            <a:chExt cx="676558" cy="669341"/>
          </a:xfrm>
        </p:grpSpPr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01769D26-8465-1644-A1E4-7DD41CBFEAB3}"/>
                </a:ext>
              </a:extLst>
            </p:cNvPr>
            <p:cNvSpPr/>
            <p:nvPr/>
          </p:nvSpPr>
          <p:spPr>
            <a:xfrm>
              <a:off x="4449386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52F18A22-E043-7241-AC6F-EC3C21417AC7}"/>
                </a:ext>
              </a:extLst>
            </p:cNvPr>
            <p:cNvSpPr txBox="1">
              <a:spLocks/>
            </p:cNvSpPr>
            <p:nvPr/>
          </p:nvSpPr>
          <p:spPr>
            <a:xfrm>
              <a:off x="4442166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R7g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025059E-5141-4ECB-8C47-3322FEE03346}"/>
              </a:ext>
            </a:extLst>
          </p:cNvPr>
          <p:cNvGrpSpPr/>
          <p:nvPr/>
        </p:nvGrpSpPr>
        <p:grpSpPr>
          <a:xfrm>
            <a:off x="7659629" y="3886100"/>
            <a:ext cx="578371" cy="557784"/>
            <a:chOff x="10353410" y="3124200"/>
            <a:chExt cx="694045" cy="669341"/>
          </a:xfrm>
        </p:grpSpPr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7A54E5F7-F3BD-4DFD-B9BA-B71D081488E9}"/>
                </a:ext>
              </a:extLst>
            </p:cNvPr>
            <p:cNvSpPr/>
            <p:nvPr/>
          </p:nvSpPr>
          <p:spPr>
            <a:xfrm>
              <a:off x="10378114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008E919D-FEEB-43DC-B591-B7EC94BE83DD}"/>
                </a:ext>
              </a:extLst>
            </p:cNvPr>
            <p:cNvSpPr txBox="1">
              <a:spLocks/>
            </p:cNvSpPr>
            <p:nvPr/>
          </p:nvSpPr>
          <p:spPr>
            <a:xfrm>
              <a:off x="10353410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G5</a:t>
              </a:r>
            </a:p>
          </p:txBody>
        </p: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EF25D23-7C14-877E-1BAE-298E3EDA2E96}"/>
              </a:ext>
            </a:extLst>
          </p:cNvPr>
          <p:cNvGrpSpPr/>
          <p:nvPr/>
        </p:nvGrpSpPr>
        <p:grpSpPr>
          <a:xfrm>
            <a:off x="7694759" y="5490947"/>
            <a:ext cx="578371" cy="557784"/>
            <a:chOff x="10353410" y="3124200"/>
            <a:chExt cx="694045" cy="669341"/>
          </a:xfrm>
        </p:grpSpPr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E3EBB06-74B7-ADB4-EE3F-4AB1897CD582}"/>
                </a:ext>
              </a:extLst>
            </p:cNvPr>
            <p:cNvSpPr/>
            <p:nvPr/>
          </p:nvSpPr>
          <p:spPr>
            <a:xfrm>
              <a:off x="10378114" y="3124200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6949C8F0-9F40-7585-73FF-D86B88488673}"/>
                </a:ext>
              </a:extLst>
            </p:cNvPr>
            <p:cNvSpPr txBox="1">
              <a:spLocks/>
            </p:cNvSpPr>
            <p:nvPr/>
          </p:nvSpPr>
          <p:spPr>
            <a:xfrm>
              <a:off x="10353410" y="3181955"/>
              <a:ext cx="669341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4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G5g</a:t>
              </a:r>
            </a:p>
          </p:txBody>
        </p: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556CBFF-18D9-9D4A-2AFD-2DC8538BB7A2}"/>
              </a:ext>
            </a:extLst>
          </p:cNvPr>
          <p:cNvGrpSpPr/>
          <p:nvPr/>
        </p:nvGrpSpPr>
        <p:grpSpPr>
          <a:xfrm>
            <a:off x="9882824" y="5490947"/>
            <a:ext cx="704087" cy="557784"/>
            <a:chOff x="5406962" y="1635125"/>
            <a:chExt cx="844904" cy="66934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FFF983D-4EB1-F915-C25D-7B87ACC85015}"/>
                </a:ext>
              </a:extLst>
            </p:cNvPr>
            <p:cNvSpPr/>
            <p:nvPr/>
          </p:nvSpPr>
          <p:spPr>
            <a:xfrm>
              <a:off x="5491453" y="1635125"/>
              <a:ext cx="669341" cy="669341"/>
            </a:xfrm>
            <a:prstGeom prst="ellipse">
              <a:avLst/>
            </a:prstGeom>
            <a:noFill/>
            <a:ln w="1905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09561">
                <a:defRPr/>
              </a:pPr>
              <a:endParaRPr lang="en-US" sz="384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203" name="TextBox 202">
              <a:extLst>
                <a:ext uri="{FF2B5EF4-FFF2-40B4-BE49-F238E27FC236}">
                  <a16:creationId xmlns:a16="http://schemas.microsoft.com/office/drawing/2014/main" id="{4BDFAB27-C099-6AE1-21F7-71844F0D3696}"/>
                </a:ext>
              </a:extLst>
            </p:cNvPr>
            <p:cNvSpPr txBox="1">
              <a:spLocks/>
            </p:cNvSpPr>
            <p:nvPr/>
          </p:nvSpPr>
          <p:spPr>
            <a:xfrm>
              <a:off x="5406962" y="1679627"/>
              <a:ext cx="844904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algn="ctr" defTabSz="609561">
                <a:defRPr/>
              </a:pPr>
              <a:r>
                <a:rPr lang="en-US" sz="1300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Im4gn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9A7B5BE-69F4-B9E1-2821-711342D1B013}"/>
              </a:ext>
            </a:extLst>
          </p:cNvPr>
          <p:cNvSpPr txBox="1">
            <a:spLocks/>
          </p:cNvSpPr>
          <p:nvPr/>
        </p:nvSpPr>
        <p:spPr>
          <a:xfrm>
            <a:off x="3770252" y="5474706"/>
            <a:ext cx="6392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609561">
              <a:defRPr/>
            </a:pPr>
            <a:r>
              <a:rPr lang="en-US" sz="14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C7gn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DE6AFB-4CF2-891A-75FA-8FB7401C0FC3}"/>
              </a:ext>
            </a:extLst>
          </p:cNvPr>
          <p:cNvSpPr/>
          <p:nvPr/>
        </p:nvSpPr>
        <p:spPr>
          <a:xfrm>
            <a:off x="3810969" y="5426646"/>
            <a:ext cx="557784" cy="557784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61">
              <a:defRPr/>
            </a:pPr>
            <a:endParaRPr lang="en-US" sz="384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214478E-69C0-D4AD-217A-28D10C5BC759}"/>
              </a:ext>
            </a:extLst>
          </p:cNvPr>
          <p:cNvSpPr/>
          <p:nvPr/>
        </p:nvSpPr>
        <p:spPr>
          <a:xfrm>
            <a:off x="5443561" y="5426517"/>
            <a:ext cx="557784" cy="557784"/>
          </a:xfrm>
          <a:prstGeom prst="ellipse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61">
              <a:defRPr/>
            </a:pPr>
            <a:endParaRPr lang="en-US" sz="3840">
              <a:solidFill>
                <a:srgbClr val="FFFFFF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28FFD7-6834-BD40-0F18-077700CCD066}"/>
              </a:ext>
            </a:extLst>
          </p:cNvPr>
          <p:cNvSpPr txBox="1">
            <a:spLocks/>
          </p:cNvSpPr>
          <p:nvPr/>
        </p:nvSpPr>
        <p:spPr>
          <a:xfrm>
            <a:off x="5416043" y="5480828"/>
            <a:ext cx="61065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noAutofit/>
          </a:bodyPr>
          <a:lstStyle/>
          <a:p>
            <a:pPr algn="ctr" defTabSz="609561">
              <a:defRPr/>
            </a:pPr>
            <a:r>
              <a:rPr lang="en-US" sz="1400" dirty="0">
                <a:solidFill>
                  <a:srgbClr val="FFFFFF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X2gd</a:t>
            </a:r>
          </a:p>
        </p:txBody>
      </p:sp>
    </p:spTree>
    <p:extLst>
      <p:ext uri="{BB962C8B-B14F-4D97-AF65-F5344CB8AC3E}">
        <p14:creationId xmlns:p14="http://schemas.microsoft.com/office/powerpoint/2010/main" val="1432734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144626" y="1672911"/>
            <a:ext cx="3873640" cy="805203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 defTabSz="609576">
              <a:defRPr/>
            </a:pPr>
            <a:r>
              <a:rPr lang="en-US" sz="3200" b="1" spc="-1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generation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30347" y="2611363"/>
            <a:ext cx="11277600" cy="1647123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 defTabSz="609576">
              <a:defRPr/>
            </a:pPr>
            <a:r>
              <a:rPr lang="en-US" sz="96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c7gn.xlarge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302132" y="4551697"/>
            <a:ext cx="1744759" cy="57265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r" defTabSz="609576">
              <a:defRPr/>
            </a:pPr>
            <a:r>
              <a:rPr lang="en-US" sz="3200" b="1" spc="-1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</a:t>
            </a:r>
          </a:p>
          <a:p>
            <a:pPr algn="r" defTabSz="609576">
              <a:defRPr/>
            </a:pPr>
            <a:r>
              <a:rPr lang="en-US" sz="3200" b="1" spc="-1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family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788082" y="4551696"/>
            <a:ext cx="2731051" cy="650243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 defTabSz="609576">
              <a:defRPr/>
            </a:pPr>
            <a:r>
              <a:rPr lang="en-US" sz="3200" b="1" spc="-1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size</a:t>
            </a:r>
          </a:p>
        </p:txBody>
      </p:sp>
      <p:sp>
        <p:nvSpPr>
          <p:cNvPr id="5" name="Right Brace 4"/>
          <p:cNvSpPr/>
          <p:nvPr/>
        </p:nvSpPr>
        <p:spPr>
          <a:xfrm rot="5400000">
            <a:off x="3306939" y="3912228"/>
            <a:ext cx="306202" cy="757188"/>
          </a:xfrm>
          <a:prstGeom prst="rightBrace">
            <a:avLst>
              <a:gd name="adj1" fmla="val 71969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15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6" name="Right Brace 5"/>
          <p:cNvSpPr/>
          <p:nvPr/>
        </p:nvSpPr>
        <p:spPr>
          <a:xfrm rot="16200000" flipV="1">
            <a:off x="3943726" y="2200434"/>
            <a:ext cx="306202" cy="757188"/>
          </a:xfrm>
          <a:prstGeom prst="rightBrace">
            <a:avLst>
              <a:gd name="adj1" fmla="val 71969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15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Right Brace 7"/>
          <p:cNvSpPr/>
          <p:nvPr/>
        </p:nvSpPr>
        <p:spPr>
          <a:xfrm rot="5400000">
            <a:off x="7859967" y="2642020"/>
            <a:ext cx="375183" cy="3366586"/>
          </a:xfrm>
          <a:prstGeom prst="rightBrace">
            <a:avLst>
              <a:gd name="adj1" fmla="val 71969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15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FAFC236-411B-1B42-A94E-40CB2153B4E2}"/>
              </a:ext>
            </a:extLst>
          </p:cNvPr>
          <p:cNvSpPr txBox="1">
            <a:spLocks/>
          </p:cNvSpPr>
          <p:nvPr/>
        </p:nvSpPr>
        <p:spPr>
          <a:xfrm>
            <a:off x="3986081" y="4551714"/>
            <a:ext cx="2936782" cy="57265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800" b="0" i="0" kern="1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j-ea"/>
                <a:cs typeface="Arial"/>
              </a:defRPr>
            </a:lvl1pPr>
          </a:lstStyle>
          <a:p>
            <a:pPr algn="ctr" defTabSz="609576">
              <a:defRPr/>
            </a:pPr>
            <a:r>
              <a:rPr lang="en-US" sz="3200" b="1" spc="-133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Attribute(s)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F91666B2-6644-D24D-AD75-72088AA9F577}"/>
              </a:ext>
            </a:extLst>
          </p:cNvPr>
          <p:cNvSpPr/>
          <p:nvPr/>
        </p:nvSpPr>
        <p:spPr>
          <a:xfrm rot="5400000">
            <a:off x="4999712" y="3656845"/>
            <a:ext cx="306202" cy="1267953"/>
          </a:xfrm>
          <a:prstGeom prst="rightBrace">
            <a:avLst>
              <a:gd name="adj1" fmla="val 71969"/>
              <a:gd name="adj2" fmla="val 50000"/>
            </a:avLst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en-US" sz="1500" dirty="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D0E15B-B803-0F42-B3EB-52365A926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11" y="166664"/>
            <a:ext cx="10972800" cy="535531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Naming</a:t>
            </a:r>
          </a:p>
        </p:txBody>
      </p:sp>
    </p:spTree>
    <p:extLst>
      <p:ext uri="{BB962C8B-B14F-4D97-AF65-F5344CB8AC3E}">
        <p14:creationId xmlns:p14="http://schemas.microsoft.com/office/powerpoint/2010/main" val="2277996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358" y="158005"/>
            <a:ext cx="9144000" cy="535531"/>
          </a:xfrm>
        </p:spPr>
        <p:txBody>
          <a:bodyPr/>
          <a:lstStyle/>
          <a:p>
            <a:r>
              <a:rPr lang="en-US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Instance Sizing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4632" y="5521431"/>
            <a:ext cx="130516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c7gn.8xlarge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78822" y="1422079"/>
            <a:ext cx="1857032" cy="3727553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8xlarge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2511" y="5521431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 – c7gn.4xlarge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78984" y="1434062"/>
            <a:ext cx="1857032" cy="17188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4xlarge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478984" y="3442742"/>
            <a:ext cx="1857032" cy="171887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4xlarge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258107" y="1459044"/>
            <a:ext cx="1857032" cy="88941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2xlarge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258107" y="2433404"/>
            <a:ext cx="1857032" cy="88941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2xlarge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258107" y="3412764"/>
            <a:ext cx="1857032" cy="88941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2xlarge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6258107" y="4387124"/>
            <a:ext cx="1857032" cy="889415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2xlarge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9178500" y="3347061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9178500" y="3869968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178500" y="4371230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178500" y="4880356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9178500" y="1302872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9178500" y="1825779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9178500" y="2327040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178500" y="2836166"/>
            <a:ext cx="1857032" cy="449689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500" err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xlarge</a:t>
            </a:r>
            <a:endParaRPr lang="en-US" sz="1500">
              <a:solidFill>
                <a:prstClr val="white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687612" y="3056329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b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≈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31634" y="5521431"/>
            <a:ext cx="161294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 – c7gn.2xlarge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9547" y="305466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b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≈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37521" y="5521431"/>
            <a:ext cx="15007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dirty="0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8 – c7gn.xlarge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60004" y="3054664"/>
            <a:ext cx="2968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500" b="1">
                <a:solidFill>
                  <a:prstClr val="white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85277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70" y="193021"/>
            <a:ext cx="10972800" cy="535531"/>
          </a:xfrm>
        </p:spPr>
        <p:txBody>
          <a:bodyPr/>
          <a:lstStyle/>
          <a:p>
            <a:r>
              <a:rPr lang="en-US" dirty="0"/>
              <a:t>Choose your processor and architecture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9C696E-B012-46A1-BD03-C39AFFFCF77F}"/>
              </a:ext>
            </a:extLst>
          </p:cNvPr>
          <p:cNvSpPr/>
          <p:nvPr/>
        </p:nvSpPr>
        <p:spPr>
          <a:xfrm>
            <a:off x="597944" y="5136776"/>
            <a:ext cx="10996112" cy="415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09561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333" kern="0" spc="67" dirty="0">
                <a:solidFill>
                  <a:schemeClr val="accent1"/>
                </a:solidFill>
                <a:latin typeface="Amazon Ember Medium" panose="020B0603020204030204" pitchFamily="34" charset="0"/>
                <a:ea typeface="Amazon Ember Medium" panose="020B0603020204030204" pitchFamily="34" charset="0"/>
                <a:cs typeface="Amazon Ember Medium" panose="020B0603020204030204" pitchFamily="34" charset="0"/>
              </a:rPr>
              <a:t>Right compute for the right application and workload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42A1D2-2A1F-4246-80E6-411182792A74}"/>
              </a:ext>
            </a:extLst>
          </p:cNvPr>
          <p:cNvGrpSpPr/>
          <p:nvPr/>
        </p:nvGrpSpPr>
        <p:grpSpPr>
          <a:xfrm>
            <a:off x="449053" y="4635500"/>
            <a:ext cx="10995660" cy="222251"/>
            <a:chOff x="821436" y="5562600"/>
            <a:chExt cx="12983464" cy="2667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BA83F76-70BB-4098-8580-D52B80B84185}"/>
                </a:ext>
              </a:extLst>
            </p:cNvPr>
            <p:cNvCxnSpPr>
              <a:cxnSpLocks/>
            </p:cNvCxnSpPr>
            <p:nvPr/>
          </p:nvCxnSpPr>
          <p:spPr>
            <a:xfrm>
              <a:off x="821436" y="5562600"/>
              <a:ext cx="5907024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EB8DEA0-C5B1-453F-9E18-2FBD895B5906}"/>
                </a:ext>
              </a:extLst>
            </p:cNvPr>
            <p:cNvCxnSpPr>
              <a:cxnSpLocks/>
            </p:cNvCxnSpPr>
            <p:nvPr/>
          </p:nvCxnSpPr>
          <p:spPr>
            <a:xfrm>
              <a:off x="7898606" y="5562600"/>
              <a:ext cx="5906294" cy="0"/>
            </a:xfrm>
            <a:prstGeom prst="line">
              <a:avLst/>
            </a:prstGeom>
            <a:ln w="19050" cap="rnd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A880402-FEFB-4147-9CB0-01B6CC7745F9}"/>
                </a:ext>
              </a:extLst>
            </p:cNvPr>
            <p:cNvGrpSpPr/>
            <p:nvPr/>
          </p:nvGrpSpPr>
          <p:grpSpPr>
            <a:xfrm>
              <a:off x="6728460" y="5562600"/>
              <a:ext cx="1173480" cy="266700"/>
              <a:chOff x="6591300" y="5562600"/>
              <a:chExt cx="1173480" cy="26670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409426-3A31-44A6-9FA2-A86F90D533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91300" y="5562600"/>
                <a:ext cx="586740" cy="26670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4CC942E-86CE-4C0A-B23E-D4D659BCE40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8040" y="5562600"/>
                <a:ext cx="586740" cy="266700"/>
              </a:xfrm>
              <a:prstGeom prst="line">
                <a:avLst/>
              </a:prstGeom>
              <a:ln w="19050" cap="rnd">
                <a:solidFill>
                  <a:schemeClr val="accent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002372BF-99E3-4F41-B1E7-62A82C66E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659" y="2324156"/>
            <a:ext cx="1546803" cy="37115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4C65C17-30F1-7849-9EA6-32636A0CA37C}"/>
              </a:ext>
            </a:extLst>
          </p:cNvPr>
          <p:cNvCxnSpPr>
            <a:cxnSpLocks/>
          </p:cNvCxnSpPr>
          <p:nvPr/>
        </p:nvCxnSpPr>
        <p:spPr>
          <a:xfrm>
            <a:off x="2714084" y="1934182"/>
            <a:ext cx="0" cy="2102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514CDB5-E6A9-3C49-A6F1-969D4223E902}"/>
              </a:ext>
            </a:extLst>
          </p:cNvPr>
          <p:cNvCxnSpPr>
            <a:cxnSpLocks/>
          </p:cNvCxnSpPr>
          <p:nvPr/>
        </p:nvCxnSpPr>
        <p:spPr>
          <a:xfrm>
            <a:off x="4838444" y="1934182"/>
            <a:ext cx="0" cy="2102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789DA19-6177-864C-9679-6C7EAF94548D}"/>
              </a:ext>
            </a:extLst>
          </p:cNvPr>
          <p:cNvSpPr txBox="1"/>
          <p:nvPr/>
        </p:nvSpPr>
        <p:spPr>
          <a:xfrm>
            <a:off x="207044" y="3221400"/>
            <a:ext cx="2713024" cy="943613"/>
          </a:xfrm>
          <a:prstGeom prst="rect">
            <a:avLst/>
          </a:prstGeom>
          <a:noFill/>
        </p:spPr>
        <p:txBody>
          <a:bodyPr wrap="square" lIns="47625" tIns="47625" rIns="47625" bIns="47625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380976">
              <a:defRPr/>
            </a:pPr>
            <a:r>
              <a:rPr lang="en-US" altLang="en-US" sz="1667" spc="0" dirty="0">
                <a:solidFill>
                  <a:srgbClr val="FFFFFF"/>
                </a:solidFill>
                <a:latin typeface="Amazon Ember Regular"/>
              </a:rPr>
              <a:t>Intel</a:t>
            </a:r>
            <a:r>
              <a:rPr lang="en-US" altLang="en-US" sz="1667" spc="0" baseline="30000" dirty="0">
                <a:solidFill>
                  <a:srgbClr val="FFFFFF"/>
                </a:solidFill>
                <a:latin typeface="Amazon Ember Regular"/>
              </a:rPr>
              <a:t>®</a:t>
            </a:r>
            <a:r>
              <a:rPr lang="en-US" altLang="en-US" sz="1667" spc="0" dirty="0">
                <a:solidFill>
                  <a:srgbClr val="FFFFFF"/>
                </a:solidFill>
                <a:latin typeface="Amazon Ember Regular"/>
              </a:rPr>
              <a:t> Xeon</a:t>
            </a:r>
            <a:r>
              <a:rPr lang="en-US" altLang="en-US" sz="1667" spc="0" baseline="30000" dirty="0">
                <a:solidFill>
                  <a:srgbClr val="FFFFFF"/>
                </a:solidFill>
                <a:latin typeface="Amazon Ember Regular"/>
              </a:rPr>
              <a:t>®</a:t>
            </a:r>
            <a:r>
              <a:rPr lang="en-US" altLang="en-US" sz="1667" spc="0" dirty="0">
                <a:solidFill>
                  <a:srgbClr val="FFFFFF"/>
                </a:solidFill>
                <a:latin typeface="Amazon Ember Regular"/>
              </a:rPr>
              <a:t> Scalable (Skylake) processor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E362BF-9447-C240-965C-DF36502C3975}"/>
              </a:ext>
            </a:extLst>
          </p:cNvPr>
          <p:cNvSpPr txBox="1"/>
          <p:nvPr/>
        </p:nvSpPr>
        <p:spPr>
          <a:xfrm>
            <a:off x="4654549" y="3221400"/>
            <a:ext cx="2713024" cy="669660"/>
          </a:xfrm>
          <a:prstGeom prst="rect">
            <a:avLst/>
          </a:prstGeom>
          <a:noFill/>
        </p:spPr>
        <p:txBody>
          <a:bodyPr wrap="square" lIns="47625" tIns="47625" rIns="47625" bIns="47625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380976"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AMD EPYC processor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286DBE-EC2B-EB46-BBBC-02DFBAA2C0DB}"/>
              </a:ext>
            </a:extLst>
          </p:cNvPr>
          <p:cNvSpPr txBox="1"/>
          <p:nvPr/>
        </p:nvSpPr>
        <p:spPr>
          <a:xfrm>
            <a:off x="2408711" y="3221400"/>
            <a:ext cx="2713024" cy="669660"/>
          </a:xfrm>
          <a:prstGeom prst="rect">
            <a:avLst/>
          </a:prstGeom>
          <a:noFill/>
        </p:spPr>
        <p:txBody>
          <a:bodyPr wrap="square" lIns="47625" tIns="47625" rIns="47625" bIns="47625" rtlCol="0">
            <a:no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380976"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NVIDIA V100</a:t>
            </a:r>
          </a:p>
          <a:p>
            <a:pPr algn="ctr" defTabSz="380976"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Tensor Core GPUs</a:t>
            </a:r>
            <a:endParaRPr lang="en-US" altLang="en-US" sz="1667" spc="0" dirty="0">
              <a:solidFill>
                <a:srgbClr val="FFFFFF"/>
              </a:solidFill>
              <a:latin typeface="Amazon Ember Regular"/>
            </a:endParaRPr>
          </a:p>
        </p:txBody>
      </p:sp>
      <p:pic>
        <p:nvPicPr>
          <p:cNvPr id="45" name="Picture 2" descr="Image result for intel logo">
            <a:extLst>
              <a:ext uri="{FF2B5EF4-FFF2-40B4-BE49-F238E27FC236}">
                <a16:creationId xmlns:a16="http://schemas.microsoft.com/office/drawing/2014/main" id="{269BDBCE-2954-254E-9767-810AA1E34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32" y="2154874"/>
            <a:ext cx="1069647" cy="70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1DB86BF-8170-AE4D-A63E-4EF4CF67BB3F}"/>
              </a:ext>
            </a:extLst>
          </p:cNvPr>
          <p:cNvCxnSpPr>
            <a:cxnSpLocks/>
          </p:cNvCxnSpPr>
          <p:nvPr/>
        </p:nvCxnSpPr>
        <p:spPr>
          <a:xfrm>
            <a:off x="7183675" y="1905600"/>
            <a:ext cx="0" cy="2102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3ADE715-7ABE-0342-9C9E-9BE9F0D236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296" y="1926804"/>
            <a:ext cx="1437853" cy="116586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92BC0-B811-4F41-925A-1DDA5F51F252}"/>
              </a:ext>
            </a:extLst>
          </p:cNvPr>
          <p:cNvCxnSpPr>
            <a:cxnSpLocks/>
          </p:cNvCxnSpPr>
          <p:nvPr/>
        </p:nvCxnSpPr>
        <p:spPr>
          <a:xfrm>
            <a:off x="9386026" y="1855304"/>
            <a:ext cx="0" cy="2102588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50E73AE-80B9-4749-8357-3F40438858E4}"/>
              </a:ext>
            </a:extLst>
          </p:cNvPr>
          <p:cNvSpPr txBox="1"/>
          <p:nvPr/>
        </p:nvSpPr>
        <p:spPr>
          <a:xfrm>
            <a:off x="9132101" y="3221400"/>
            <a:ext cx="3001139" cy="661848"/>
          </a:xfrm>
          <a:prstGeom prst="rect">
            <a:avLst/>
          </a:prstGeom>
          <a:noFill/>
        </p:spPr>
        <p:txBody>
          <a:bodyPr wrap="square" lIns="121920" tIns="60960" rIns="121920" bIns="60960" rtlCol="0">
            <a:sp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297">
              <a:spcBef>
                <a:spcPts val="640"/>
              </a:spcBef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FPGAs for custom</a:t>
            </a:r>
          </a:p>
          <a:p>
            <a:pPr algn="ctr" defTabSz="975297">
              <a:spcBef>
                <a:spcPts val="640"/>
              </a:spcBef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hardware acceleration</a:t>
            </a:r>
          </a:p>
        </p:txBody>
      </p:sp>
      <p:grpSp>
        <p:nvGrpSpPr>
          <p:cNvPr id="53" name="Graphic 3">
            <a:extLst>
              <a:ext uri="{FF2B5EF4-FFF2-40B4-BE49-F238E27FC236}">
                <a16:creationId xmlns:a16="http://schemas.microsoft.com/office/drawing/2014/main" id="{7521766B-8F65-AD45-A0E5-DC490E901D63}"/>
              </a:ext>
            </a:extLst>
          </p:cNvPr>
          <p:cNvGrpSpPr/>
          <p:nvPr/>
        </p:nvGrpSpPr>
        <p:grpSpPr>
          <a:xfrm>
            <a:off x="10164691" y="2074090"/>
            <a:ext cx="808310" cy="808311"/>
            <a:chOff x="4333875" y="2333625"/>
            <a:chExt cx="476250" cy="476250"/>
          </a:xfrm>
          <a:solidFill>
            <a:srgbClr val="1D516C"/>
          </a:solidFill>
        </p:grpSpPr>
        <p:sp>
          <p:nvSpPr>
            <p:cNvPr id="54" name="Freeform: Shape 7">
              <a:extLst>
                <a:ext uri="{FF2B5EF4-FFF2-40B4-BE49-F238E27FC236}">
                  <a16:creationId xmlns:a16="http://schemas.microsoft.com/office/drawing/2014/main" id="{31FB6CEF-A02E-B845-ACA3-16A0403BE55B}"/>
                </a:ext>
              </a:extLst>
            </p:cNvPr>
            <p:cNvSpPr/>
            <p:nvPr/>
          </p:nvSpPr>
          <p:spPr>
            <a:xfrm>
              <a:off x="4536281" y="2326481"/>
              <a:ext cx="276225" cy="276225"/>
            </a:xfrm>
            <a:custGeom>
              <a:avLst/>
              <a:gdLst>
                <a:gd name="connsiteX0" fmla="*/ 254794 w 276225"/>
                <a:gd name="connsiteY0" fmla="*/ 7144 h 276225"/>
                <a:gd name="connsiteX1" fmla="*/ 26194 w 276225"/>
                <a:gd name="connsiteY1" fmla="*/ 7144 h 276225"/>
                <a:gd name="connsiteX2" fmla="*/ 7144 w 276225"/>
                <a:gd name="connsiteY2" fmla="*/ 26194 h 276225"/>
                <a:gd name="connsiteX3" fmla="*/ 7144 w 276225"/>
                <a:gd name="connsiteY3" fmla="*/ 73819 h 276225"/>
                <a:gd name="connsiteX4" fmla="*/ 26194 w 276225"/>
                <a:gd name="connsiteY4" fmla="*/ 73819 h 276225"/>
                <a:gd name="connsiteX5" fmla="*/ 26194 w 276225"/>
                <a:gd name="connsiteY5" fmla="*/ 26194 h 276225"/>
                <a:gd name="connsiteX6" fmla="*/ 254794 w 276225"/>
                <a:gd name="connsiteY6" fmla="*/ 26194 h 276225"/>
                <a:gd name="connsiteX7" fmla="*/ 254794 w 276225"/>
                <a:gd name="connsiteY7" fmla="*/ 254794 h 276225"/>
                <a:gd name="connsiteX8" fmla="*/ 207169 w 276225"/>
                <a:gd name="connsiteY8" fmla="*/ 254794 h 276225"/>
                <a:gd name="connsiteX9" fmla="*/ 207169 w 276225"/>
                <a:gd name="connsiteY9" fmla="*/ 273844 h 276225"/>
                <a:gd name="connsiteX10" fmla="*/ 254794 w 276225"/>
                <a:gd name="connsiteY10" fmla="*/ 273844 h 276225"/>
                <a:gd name="connsiteX11" fmla="*/ 273844 w 276225"/>
                <a:gd name="connsiteY11" fmla="*/ 254794 h 276225"/>
                <a:gd name="connsiteX12" fmla="*/ 273844 w 276225"/>
                <a:gd name="connsiteY12" fmla="*/ 26194 h 276225"/>
                <a:gd name="connsiteX13" fmla="*/ 254794 w 276225"/>
                <a:gd name="connsiteY13" fmla="*/ 714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7144"/>
                  </a:move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73819"/>
                  </a:lnTo>
                  <a:lnTo>
                    <a:pt x="26194" y="73819"/>
                  </a:lnTo>
                  <a:lnTo>
                    <a:pt x="26194" y="26194"/>
                  </a:lnTo>
                  <a:lnTo>
                    <a:pt x="254794" y="26194"/>
                  </a:lnTo>
                  <a:lnTo>
                    <a:pt x="254794" y="254794"/>
                  </a:lnTo>
                  <a:lnTo>
                    <a:pt x="207169" y="254794"/>
                  </a:lnTo>
                  <a:lnTo>
                    <a:pt x="207169" y="273844"/>
                  </a:ln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6194"/>
                  </a:lnTo>
                  <a:cubicBezTo>
                    <a:pt x="273844" y="15716"/>
                    <a:pt x="265271" y="7144"/>
                    <a:pt x="254794" y="7144"/>
                  </a:cubicBezTo>
                  <a:close/>
                </a:path>
              </a:pathLst>
            </a:custGeom>
            <a:solidFill>
              <a:srgbClr val="F8F8F8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571442">
                <a:defRPr/>
              </a:pPr>
              <a:endParaRPr lang="en-US" sz="1103" kern="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5" name="Freeform: Shape 8">
              <a:extLst>
                <a:ext uri="{FF2B5EF4-FFF2-40B4-BE49-F238E27FC236}">
                  <a16:creationId xmlns:a16="http://schemas.microsoft.com/office/drawing/2014/main" id="{2AE0CC07-4300-BA48-87A1-A906D08DD705}"/>
                </a:ext>
              </a:extLst>
            </p:cNvPr>
            <p:cNvSpPr/>
            <p:nvPr/>
          </p:nvSpPr>
          <p:spPr>
            <a:xfrm>
              <a:off x="4326731" y="2536031"/>
              <a:ext cx="276225" cy="276225"/>
            </a:xfrm>
            <a:custGeom>
              <a:avLst/>
              <a:gdLst>
                <a:gd name="connsiteX0" fmla="*/ 254794 w 276225"/>
                <a:gd name="connsiteY0" fmla="*/ 254794 h 276225"/>
                <a:gd name="connsiteX1" fmla="*/ 26194 w 276225"/>
                <a:gd name="connsiteY1" fmla="*/ 254794 h 276225"/>
                <a:gd name="connsiteX2" fmla="*/ 26194 w 276225"/>
                <a:gd name="connsiteY2" fmla="*/ 26194 h 276225"/>
                <a:gd name="connsiteX3" fmla="*/ 73819 w 276225"/>
                <a:gd name="connsiteY3" fmla="*/ 26194 h 276225"/>
                <a:gd name="connsiteX4" fmla="*/ 73819 w 276225"/>
                <a:gd name="connsiteY4" fmla="*/ 7144 h 276225"/>
                <a:gd name="connsiteX5" fmla="*/ 26194 w 276225"/>
                <a:gd name="connsiteY5" fmla="*/ 7144 h 276225"/>
                <a:gd name="connsiteX6" fmla="*/ 7144 w 276225"/>
                <a:gd name="connsiteY6" fmla="*/ 26194 h 276225"/>
                <a:gd name="connsiteX7" fmla="*/ 7144 w 276225"/>
                <a:gd name="connsiteY7" fmla="*/ 254794 h 276225"/>
                <a:gd name="connsiteX8" fmla="*/ 26194 w 276225"/>
                <a:gd name="connsiteY8" fmla="*/ 273844 h 276225"/>
                <a:gd name="connsiteX9" fmla="*/ 254794 w 276225"/>
                <a:gd name="connsiteY9" fmla="*/ 273844 h 276225"/>
                <a:gd name="connsiteX10" fmla="*/ 273844 w 276225"/>
                <a:gd name="connsiteY10" fmla="*/ 254794 h 276225"/>
                <a:gd name="connsiteX11" fmla="*/ 273844 w 276225"/>
                <a:gd name="connsiteY11" fmla="*/ 207169 h 276225"/>
                <a:gd name="connsiteX12" fmla="*/ 254794 w 276225"/>
                <a:gd name="connsiteY12" fmla="*/ 207169 h 276225"/>
                <a:gd name="connsiteX13" fmla="*/ 254794 w 276225"/>
                <a:gd name="connsiteY13" fmla="*/ 254794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6225" h="276225">
                  <a:moveTo>
                    <a:pt x="254794" y="254794"/>
                  </a:moveTo>
                  <a:lnTo>
                    <a:pt x="26194" y="254794"/>
                  </a:lnTo>
                  <a:lnTo>
                    <a:pt x="26194" y="26194"/>
                  </a:lnTo>
                  <a:lnTo>
                    <a:pt x="73819" y="26194"/>
                  </a:lnTo>
                  <a:lnTo>
                    <a:pt x="73819" y="7144"/>
                  </a:lnTo>
                  <a:lnTo>
                    <a:pt x="26194" y="7144"/>
                  </a:lnTo>
                  <a:cubicBezTo>
                    <a:pt x="15716" y="7144"/>
                    <a:pt x="7144" y="15716"/>
                    <a:pt x="7144" y="26194"/>
                  </a:cubicBezTo>
                  <a:lnTo>
                    <a:pt x="7144" y="254794"/>
                  </a:lnTo>
                  <a:cubicBezTo>
                    <a:pt x="7144" y="265271"/>
                    <a:pt x="15716" y="273844"/>
                    <a:pt x="26194" y="273844"/>
                  </a:cubicBezTo>
                  <a:lnTo>
                    <a:pt x="254794" y="273844"/>
                  </a:lnTo>
                  <a:cubicBezTo>
                    <a:pt x="265271" y="273844"/>
                    <a:pt x="273844" y="265271"/>
                    <a:pt x="273844" y="254794"/>
                  </a:cubicBezTo>
                  <a:lnTo>
                    <a:pt x="273844" y="207169"/>
                  </a:lnTo>
                  <a:lnTo>
                    <a:pt x="254794" y="207169"/>
                  </a:lnTo>
                  <a:lnTo>
                    <a:pt x="254794" y="254794"/>
                  </a:lnTo>
                  <a:close/>
                </a:path>
              </a:pathLst>
            </a:custGeom>
            <a:solidFill>
              <a:srgbClr val="F8F8F8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571442">
                <a:defRPr/>
              </a:pPr>
              <a:endParaRPr lang="en-US" sz="1103" kern="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  <p:sp>
          <p:nvSpPr>
            <p:cNvPr id="56" name="Freeform: Shape 9">
              <a:extLst>
                <a:ext uri="{FF2B5EF4-FFF2-40B4-BE49-F238E27FC236}">
                  <a16:creationId xmlns:a16="http://schemas.microsoft.com/office/drawing/2014/main" id="{BC1504F8-B233-814C-A1F1-816B31AC7DBF}"/>
                </a:ext>
              </a:extLst>
            </p:cNvPr>
            <p:cNvSpPr/>
            <p:nvPr/>
          </p:nvSpPr>
          <p:spPr>
            <a:xfrm>
              <a:off x="4412456" y="2412206"/>
              <a:ext cx="314325" cy="314325"/>
            </a:xfrm>
            <a:custGeom>
              <a:avLst/>
              <a:gdLst>
                <a:gd name="connsiteX0" fmla="*/ 264319 w 314325"/>
                <a:gd name="connsiteY0" fmla="*/ 35719 h 314325"/>
                <a:gd name="connsiteX1" fmla="*/ 264319 w 314325"/>
                <a:gd name="connsiteY1" fmla="*/ 7144 h 314325"/>
                <a:gd name="connsiteX2" fmla="*/ 245269 w 314325"/>
                <a:gd name="connsiteY2" fmla="*/ 7144 h 314325"/>
                <a:gd name="connsiteX3" fmla="*/ 245269 w 314325"/>
                <a:gd name="connsiteY3" fmla="*/ 35719 h 314325"/>
                <a:gd name="connsiteX4" fmla="*/ 216694 w 314325"/>
                <a:gd name="connsiteY4" fmla="*/ 35719 h 314325"/>
                <a:gd name="connsiteX5" fmla="*/ 216694 w 314325"/>
                <a:gd name="connsiteY5" fmla="*/ 7144 h 314325"/>
                <a:gd name="connsiteX6" fmla="*/ 197644 w 314325"/>
                <a:gd name="connsiteY6" fmla="*/ 7144 h 314325"/>
                <a:gd name="connsiteX7" fmla="*/ 197644 w 314325"/>
                <a:gd name="connsiteY7" fmla="*/ 35719 h 314325"/>
                <a:gd name="connsiteX8" fmla="*/ 169069 w 314325"/>
                <a:gd name="connsiteY8" fmla="*/ 35719 h 314325"/>
                <a:gd name="connsiteX9" fmla="*/ 169069 w 314325"/>
                <a:gd name="connsiteY9" fmla="*/ 7144 h 314325"/>
                <a:gd name="connsiteX10" fmla="*/ 150019 w 314325"/>
                <a:gd name="connsiteY10" fmla="*/ 7144 h 314325"/>
                <a:gd name="connsiteX11" fmla="*/ 150019 w 314325"/>
                <a:gd name="connsiteY11" fmla="*/ 35719 h 314325"/>
                <a:gd name="connsiteX12" fmla="*/ 121444 w 314325"/>
                <a:gd name="connsiteY12" fmla="*/ 35719 h 314325"/>
                <a:gd name="connsiteX13" fmla="*/ 121444 w 314325"/>
                <a:gd name="connsiteY13" fmla="*/ 7144 h 314325"/>
                <a:gd name="connsiteX14" fmla="*/ 102394 w 314325"/>
                <a:gd name="connsiteY14" fmla="*/ 7144 h 314325"/>
                <a:gd name="connsiteX15" fmla="*/ 102394 w 314325"/>
                <a:gd name="connsiteY15" fmla="*/ 35719 h 314325"/>
                <a:gd name="connsiteX16" fmla="*/ 73819 w 314325"/>
                <a:gd name="connsiteY16" fmla="*/ 35719 h 314325"/>
                <a:gd name="connsiteX17" fmla="*/ 73819 w 314325"/>
                <a:gd name="connsiteY17" fmla="*/ 7144 h 314325"/>
                <a:gd name="connsiteX18" fmla="*/ 54769 w 314325"/>
                <a:gd name="connsiteY18" fmla="*/ 7144 h 314325"/>
                <a:gd name="connsiteX19" fmla="*/ 54769 w 314325"/>
                <a:gd name="connsiteY19" fmla="*/ 35719 h 314325"/>
                <a:gd name="connsiteX20" fmla="*/ 35719 w 314325"/>
                <a:gd name="connsiteY20" fmla="*/ 54769 h 314325"/>
                <a:gd name="connsiteX21" fmla="*/ 7144 w 314325"/>
                <a:gd name="connsiteY21" fmla="*/ 54769 h 314325"/>
                <a:gd name="connsiteX22" fmla="*/ 7144 w 314325"/>
                <a:gd name="connsiteY22" fmla="*/ 73819 h 314325"/>
                <a:gd name="connsiteX23" fmla="*/ 35719 w 314325"/>
                <a:gd name="connsiteY23" fmla="*/ 73819 h 314325"/>
                <a:gd name="connsiteX24" fmla="*/ 35719 w 314325"/>
                <a:gd name="connsiteY24" fmla="*/ 102394 h 314325"/>
                <a:gd name="connsiteX25" fmla="*/ 7144 w 314325"/>
                <a:gd name="connsiteY25" fmla="*/ 102394 h 314325"/>
                <a:gd name="connsiteX26" fmla="*/ 7144 w 314325"/>
                <a:gd name="connsiteY26" fmla="*/ 121444 h 314325"/>
                <a:gd name="connsiteX27" fmla="*/ 35719 w 314325"/>
                <a:gd name="connsiteY27" fmla="*/ 121444 h 314325"/>
                <a:gd name="connsiteX28" fmla="*/ 35719 w 314325"/>
                <a:gd name="connsiteY28" fmla="*/ 150019 h 314325"/>
                <a:gd name="connsiteX29" fmla="*/ 7144 w 314325"/>
                <a:gd name="connsiteY29" fmla="*/ 150019 h 314325"/>
                <a:gd name="connsiteX30" fmla="*/ 7144 w 314325"/>
                <a:gd name="connsiteY30" fmla="*/ 169069 h 314325"/>
                <a:gd name="connsiteX31" fmla="*/ 35719 w 314325"/>
                <a:gd name="connsiteY31" fmla="*/ 169069 h 314325"/>
                <a:gd name="connsiteX32" fmla="*/ 35719 w 314325"/>
                <a:gd name="connsiteY32" fmla="*/ 197644 h 314325"/>
                <a:gd name="connsiteX33" fmla="*/ 7144 w 314325"/>
                <a:gd name="connsiteY33" fmla="*/ 197644 h 314325"/>
                <a:gd name="connsiteX34" fmla="*/ 7144 w 314325"/>
                <a:gd name="connsiteY34" fmla="*/ 216694 h 314325"/>
                <a:gd name="connsiteX35" fmla="*/ 35719 w 314325"/>
                <a:gd name="connsiteY35" fmla="*/ 216694 h 314325"/>
                <a:gd name="connsiteX36" fmla="*/ 35719 w 314325"/>
                <a:gd name="connsiteY36" fmla="*/ 245269 h 314325"/>
                <a:gd name="connsiteX37" fmla="*/ 7144 w 314325"/>
                <a:gd name="connsiteY37" fmla="*/ 245269 h 314325"/>
                <a:gd name="connsiteX38" fmla="*/ 7144 w 314325"/>
                <a:gd name="connsiteY38" fmla="*/ 264319 h 314325"/>
                <a:gd name="connsiteX39" fmla="*/ 35719 w 314325"/>
                <a:gd name="connsiteY39" fmla="*/ 264319 h 314325"/>
                <a:gd name="connsiteX40" fmla="*/ 54769 w 314325"/>
                <a:gd name="connsiteY40" fmla="*/ 283369 h 314325"/>
                <a:gd name="connsiteX41" fmla="*/ 54769 w 314325"/>
                <a:gd name="connsiteY41" fmla="*/ 311944 h 314325"/>
                <a:gd name="connsiteX42" fmla="*/ 73819 w 314325"/>
                <a:gd name="connsiteY42" fmla="*/ 311944 h 314325"/>
                <a:gd name="connsiteX43" fmla="*/ 73819 w 314325"/>
                <a:gd name="connsiteY43" fmla="*/ 283369 h 314325"/>
                <a:gd name="connsiteX44" fmla="*/ 102394 w 314325"/>
                <a:gd name="connsiteY44" fmla="*/ 283369 h 314325"/>
                <a:gd name="connsiteX45" fmla="*/ 102394 w 314325"/>
                <a:gd name="connsiteY45" fmla="*/ 311944 h 314325"/>
                <a:gd name="connsiteX46" fmla="*/ 121444 w 314325"/>
                <a:gd name="connsiteY46" fmla="*/ 311944 h 314325"/>
                <a:gd name="connsiteX47" fmla="*/ 121444 w 314325"/>
                <a:gd name="connsiteY47" fmla="*/ 283369 h 314325"/>
                <a:gd name="connsiteX48" fmla="*/ 150019 w 314325"/>
                <a:gd name="connsiteY48" fmla="*/ 283369 h 314325"/>
                <a:gd name="connsiteX49" fmla="*/ 150019 w 314325"/>
                <a:gd name="connsiteY49" fmla="*/ 311944 h 314325"/>
                <a:gd name="connsiteX50" fmla="*/ 169069 w 314325"/>
                <a:gd name="connsiteY50" fmla="*/ 311944 h 314325"/>
                <a:gd name="connsiteX51" fmla="*/ 169069 w 314325"/>
                <a:gd name="connsiteY51" fmla="*/ 283369 h 314325"/>
                <a:gd name="connsiteX52" fmla="*/ 197644 w 314325"/>
                <a:gd name="connsiteY52" fmla="*/ 283369 h 314325"/>
                <a:gd name="connsiteX53" fmla="*/ 197644 w 314325"/>
                <a:gd name="connsiteY53" fmla="*/ 311944 h 314325"/>
                <a:gd name="connsiteX54" fmla="*/ 216694 w 314325"/>
                <a:gd name="connsiteY54" fmla="*/ 311944 h 314325"/>
                <a:gd name="connsiteX55" fmla="*/ 216694 w 314325"/>
                <a:gd name="connsiteY55" fmla="*/ 283369 h 314325"/>
                <a:gd name="connsiteX56" fmla="*/ 245269 w 314325"/>
                <a:gd name="connsiteY56" fmla="*/ 283369 h 314325"/>
                <a:gd name="connsiteX57" fmla="*/ 245269 w 314325"/>
                <a:gd name="connsiteY57" fmla="*/ 311944 h 314325"/>
                <a:gd name="connsiteX58" fmla="*/ 264319 w 314325"/>
                <a:gd name="connsiteY58" fmla="*/ 311944 h 314325"/>
                <a:gd name="connsiteX59" fmla="*/ 264319 w 314325"/>
                <a:gd name="connsiteY59" fmla="*/ 283369 h 314325"/>
                <a:gd name="connsiteX60" fmla="*/ 283369 w 314325"/>
                <a:gd name="connsiteY60" fmla="*/ 264319 h 314325"/>
                <a:gd name="connsiteX61" fmla="*/ 311944 w 314325"/>
                <a:gd name="connsiteY61" fmla="*/ 264319 h 314325"/>
                <a:gd name="connsiteX62" fmla="*/ 311944 w 314325"/>
                <a:gd name="connsiteY62" fmla="*/ 245269 h 314325"/>
                <a:gd name="connsiteX63" fmla="*/ 283369 w 314325"/>
                <a:gd name="connsiteY63" fmla="*/ 245269 h 314325"/>
                <a:gd name="connsiteX64" fmla="*/ 283369 w 314325"/>
                <a:gd name="connsiteY64" fmla="*/ 216694 h 314325"/>
                <a:gd name="connsiteX65" fmla="*/ 311944 w 314325"/>
                <a:gd name="connsiteY65" fmla="*/ 216694 h 314325"/>
                <a:gd name="connsiteX66" fmla="*/ 311944 w 314325"/>
                <a:gd name="connsiteY66" fmla="*/ 197644 h 314325"/>
                <a:gd name="connsiteX67" fmla="*/ 283369 w 314325"/>
                <a:gd name="connsiteY67" fmla="*/ 197644 h 314325"/>
                <a:gd name="connsiteX68" fmla="*/ 283369 w 314325"/>
                <a:gd name="connsiteY68" fmla="*/ 169069 h 314325"/>
                <a:gd name="connsiteX69" fmla="*/ 311944 w 314325"/>
                <a:gd name="connsiteY69" fmla="*/ 169069 h 314325"/>
                <a:gd name="connsiteX70" fmla="*/ 311944 w 314325"/>
                <a:gd name="connsiteY70" fmla="*/ 150019 h 314325"/>
                <a:gd name="connsiteX71" fmla="*/ 283369 w 314325"/>
                <a:gd name="connsiteY71" fmla="*/ 150019 h 314325"/>
                <a:gd name="connsiteX72" fmla="*/ 283369 w 314325"/>
                <a:gd name="connsiteY72" fmla="*/ 121444 h 314325"/>
                <a:gd name="connsiteX73" fmla="*/ 311944 w 314325"/>
                <a:gd name="connsiteY73" fmla="*/ 121444 h 314325"/>
                <a:gd name="connsiteX74" fmla="*/ 311944 w 314325"/>
                <a:gd name="connsiteY74" fmla="*/ 102394 h 314325"/>
                <a:gd name="connsiteX75" fmla="*/ 283369 w 314325"/>
                <a:gd name="connsiteY75" fmla="*/ 102394 h 314325"/>
                <a:gd name="connsiteX76" fmla="*/ 283369 w 314325"/>
                <a:gd name="connsiteY76" fmla="*/ 73819 h 314325"/>
                <a:gd name="connsiteX77" fmla="*/ 311944 w 314325"/>
                <a:gd name="connsiteY77" fmla="*/ 73819 h 314325"/>
                <a:gd name="connsiteX78" fmla="*/ 311944 w 314325"/>
                <a:gd name="connsiteY78" fmla="*/ 54769 h 314325"/>
                <a:gd name="connsiteX79" fmla="*/ 283369 w 314325"/>
                <a:gd name="connsiteY79" fmla="*/ 54769 h 314325"/>
                <a:gd name="connsiteX80" fmla="*/ 264319 w 314325"/>
                <a:gd name="connsiteY80" fmla="*/ 35719 h 314325"/>
                <a:gd name="connsiteX81" fmla="*/ 264319 w 314325"/>
                <a:gd name="connsiteY81" fmla="*/ 262414 h 314325"/>
                <a:gd name="connsiteX82" fmla="*/ 262414 w 314325"/>
                <a:gd name="connsiteY82" fmla="*/ 264319 h 314325"/>
                <a:gd name="connsiteX83" fmla="*/ 56674 w 314325"/>
                <a:gd name="connsiteY83" fmla="*/ 264319 h 314325"/>
                <a:gd name="connsiteX84" fmla="*/ 56674 w 314325"/>
                <a:gd name="connsiteY84" fmla="*/ 264319 h 314325"/>
                <a:gd name="connsiteX85" fmla="*/ 54769 w 314325"/>
                <a:gd name="connsiteY85" fmla="*/ 262414 h 314325"/>
                <a:gd name="connsiteX86" fmla="*/ 54769 w 314325"/>
                <a:gd name="connsiteY86" fmla="*/ 56674 h 314325"/>
                <a:gd name="connsiteX87" fmla="*/ 54769 w 314325"/>
                <a:gd name="connsiteY87" fmla="*/ 56674 h 314325"/>
                <a:gd name="connsiteX88" fmla="*/ 56674 w 314325"/>
                <a:gd name="connsiteY88" fmla="*/ 54769 h 314325"/>
                <a:gd name="connsiteX89" fmla="*/ 262414 w 314325"/>
                <a:gd name="connsiteY89" fmla="*/ 54769 h 314325"/>
                <a:gd name="connsiteX90" fmla="*/ 264319 w 314325"/>
                <a:gd name="connsiteY90" fmla="*/ 56674 h 314325"/>
                <a:gd name="connsiteX91" fmla="*/ 264319 w 314325"/>
                <a:gd name="connsiteY91" fmla="*/ 262414 h 314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14325" h="314325">
                  <a:moveTo>
                    <a:pt x="264319" y="35719"/>
                  </a:moveTo>
                  <a:lnTo>
                    <a:pt x="264319" y="7144"/>
                  </a:lnTo>
                  <a:lnTo>
                    <a:pt x="245269" y="7144"/>
                  </a:lnTo>
                  <a:lnTo>
                    <a:pt x="245269" y="35719"/>
                  </a:lnTo>
                  <a:lnTo>
                    <a:pt x="216694" y="35719"/>
                  </a:lnTo>
                  <a:lnTo>
                    <a:pt x="216694" y="7144"/>
                  </a:lnTo>
                  <a:lnTo>
                    <a:pt x="197644" y="7144"/>
                  </a:lnTo>
                  <a:lnTo>
                    <a:pt x="197644" y="35719"/>
                  </a:lnTo>
                  <a:lnTo>
                    <a:pt x="169069" y="35719"/>
                  </a:lnTo>
                  <a:lnTo>
                    <a:pt x="169069" y="7144"/>
                  </a:lnTo>
                  <a:lnTo>
                    <a:pt x="150019" y="7144"/>
                  </a:lnTo>
                  <a:lnTo>
                    <a:pt x="150019" y="35719"/>
                  </a:lnTo>
                  <a:lnTo>
                    <a:pt x="121444" y="35719"/>
                  </a:lnTo>
                  <a:lnTo>
                    <a:pt x="121444" y="7144"/>
                  </a:lnTo>
                  <a:lnTo>
                    <a:pt x="102394" y="7144"/>
                  </a:lnTo>
                  <a:lnTo>
                    <a:pt x="102394" y="35719"/>
                  </a:lnTo>
                  <a:lnTo>
                    <a:pt x="73819" y="35719"/>
                  </a:lnTo>
                  <a:lnTo>
                    <a:pt x="73819" y="7144"/>
                  </a:lnTo>
                  <a:lnTo>
                    <a:pt x="54769" y="7144"/>
                  </a:lnTo>
                  <a:lnTo>
                    <a:pt x="54769" y="35719"/>
                  </a:lnTo>
                  <a:cubicBezTo>
                    <a:pt x="44291" y="36671"/>
                    <a:pt x="36671" y="44291"/>
                    <a:pt x="35719" y="54769"/>
                  </a:cubicBezTo>
                  <a:lnTo>
                    <a:pt x="7144" y="54769"/>
                  </a:lnTo>
                  <a:lnTo>
                    <a:pt x="7144" y="73819"/>
                  </a:lnTo>
                  <a:lnTo>
                    <a:pt x="35719" y="73819"/>
                  </a:lnTo>
                  <a:lnTo>
                    <a:pt x="35719" y="102394"/>
                  </a:lnTo>
                  <a:lnTo>
                    <a:pt x="7144" y="102394"/>
                  </a:lnTo>
                  <a:lnTo>
                    <a:pt x="7144" y="121444"/>
                  </a:lnTo>
                  <a:lnTo>
                    <a:pt x="35719" y="121444"/>
                  </a:lnTo>
                  <a:lnTo>
                    <a:pt x="35719" y="150019"/>
                  </a:lnTo>
                  <a:lnTo>
                    <a:pt x="7144" y="150019"/>
                  </a:lnTo>
                  <a:lnTo>
                    <a:pt x="7144" y="169069"/>
                  </a:lnTo>
                  <a:lnTo>
                    <a:pt x="35719" y="169069"/>
                  </a:lnTo>
                  <a:lnTo>
                    <a:pt x="35719" y="197644"/>
                  </a:lnTo>
                  <a:lnTo>
                    <a:pt x="7144" y="197644"/>
                  </a:lnTo>
                  <a:lnTo>
                    <a:pt x="7144" y="216694"/>
                  </a:lnTo>
                  <a:lnTo>
                    <a:pt x="35719" y="216694"/>
                  </a:lnTo>
                  <a:lnTo>
                    <a:pt x="35719" y="245269"/>
                  </a:lnTo>
                  <a:lnTo>
                    <a:pt x="7144" y="245269"/>
                  </a:lnTo>
                  <a:lnTo>
                    <a:pt x="7144" y="264319"/>
                  </a:lnTo>
                  <a:lnTo>
                    <a:pt x="35719" y="264319"/>
                  </a:lnTo>
                  <a:cubicBezTo>
                    <a:pt x="36671" y="274796"/>
                    <a:pt x="44291" y="282416"/>
                    <a:pt x="54769" y="283369"/>
                  </a:cubicBezTo>
                  <a:lnTo>
                    <a:pt x="54769" y="311944"/>
                  </a:lnTo>
                  <a:lnTo>
                    <a:pt x="73819" y="311944"/>
                  </a:lnTo>
                  <a:lnTo>
                    <a:pt x="73819" y="283369"/>
                  </a:lnTo>
                  <a:lnTo>
                    <a:pt x="102394" y="283369"/>
                  </a:lnTo>
                  <a:lnTo>
                    <a:pt x="102394" y="311944"/>
                  </a:lnTo>
                  <a:lnTo>
                    <a:pt x="121444" y="311944"/>
                  </a:lnTo>
                  <a:lnTo>
                    <a:pt x="121444" y="283369"/>
                  </a:lnTo>
                  <a:lnTo>
                    <a:pt x="150019" y="283369"/>
                  </a:lnTo>
                  <a:lnTo>
                    <a:pt x="150019" y="311944"/>
                  </a:lnTo>
                  <a:lnTo>
                    <a:pt x="169069" y="311944"/>
                  </a:lnTo>
                  <a:lnTo>
                    <a:pt x="169069" y="283369"/>
                  </a:lnTo>
                  <a:lnTo>
                    <a:pt x="197644" y="283369"/>
                  </a:lnTo>
                  <a:lnTo>
                    <a:pt x="197644" y="311944"/>
                  </a:lnTo>
                  <a:lnTo>
                    <a:pt x="216694" y="311944"/>
                  </a:lnTo>
                  <a:lnTo>
                    <a:pt x="216694" y="283369"/>
                  </a:lnTo>
                  <a:lnTo>
                    <a:pt x="245269" y="283369"/>
                  </a:lnTo>
                  <a:lnTo>
                    <a:pt x="245269" y="311944"/>
                  </a:lnTo>
                  <a:lnTo>
                    <a:pt x="264319" y="311944"/>
                  </a:lnTo>
                  <a:lnTo>
                    <a:pt x="264319" y="283369"/>
                  </a:lnTo>
                  <a:cubicBezTo>
                    <a:pt x="274796" y="282416"/>
                    <a:pt x="282416" y="274796"/>
                    <a:pt x="283369" y="264319"/>
                  </a:cubicBezTo>
                  <a:lnTo>
                    <a:pt x="311944" y="264319"/>
                  </a:lnTo>
                  <a:lnTo>
                    <a:pt x="311944" y="245269"/>
                  </a:lnTo>
                  <a:lnTo>
                    <a:pt x="283369" y="245269"/>
                  </a:lnTo>
                  <a:lnTo>
                    <a:pt x="283369" y="216694"/>
                  </a:lnTo>
                  <a:lnTo>
                    <a:pt x="311944" y="216694"/>
                  </a:lnTo>
                  <a:lnTo>
                    <a:pt x="311944" y="197644"/>
                  </a:lnTo>
                  <a:lnTo>
                    <a:pt x="283369" y="197644"/>
                  </a:lnTo>
                  <a:lnTo>
                    <a:pt x="283369" y="169069"/>
                  </a:lnTo>
                  <a:lnTo>
                    <a:pt x="311944" y="169069"/>
                  </a:lnTo>
                  <a:lnTo>
                    <a:pt x="311944" y="150019"/>
                  </a:lnTo>
                  <a:lnTo>
                    <a:pt x="283369" y="150019"/>
                  </a:lnTo>
                  <a:lnTo>
                    <a:pt x="283369" y="121444"/>
                  </a:lnTo>
                  <a:lnTo>
                    <a:pt x="311944" y="121444"/>
                  </a:lnTo>
                  <a:lnTo>
                    <a:pt x="311944" y="102394"/>
                  </a:lnTo>
                  <a:lnTo>
                    <a:pt x="283369" y="102394"/>
                  </a:lnTo>
                  <a:lnTo>
                    <a:pt x="283369" y="73819"/>
                  </a:lnTo>
                  <a:lnTo>
                    <a:pt x="311944" y="73819"/>
                  </a:lnTo>
                  <a:lnTo>
                    <a:pt x="311944" y="54769"/>
                  </a:lnTo>
                  <a:lnTo>
                    <a:pt x="283369" y="54769"/>
                  </a:lnTo>
                  <a:cubicBezTo>
                    <a:pt x="282416" y="44291"/>
                    <a:pt x="274796" y="36671"/>
                    <a:pt x="264319" y="35719"/>
                  </a:cubicBezTo>
                  <a:close/>
                  <a:moveTo>
                    <a:pt x="264319" y="262414"/>
                  </a:moveTo>
                  <a:cubicBezTo>
                    <a:pt x="264319" y="263366"/>
                    <a:pt x="263366" y="264319"/>
                    <a:pt x="262414" y="264319"/>
                  </a:cubicBezTo>
                  <a:lnTo>
                    <a:pt x="56674" y="264319"/>
                  </a:lnTo>
                  <a:cubicBezTo>
                    <a:pt x="56674" y="264319"/>
                    <a:pt x="56674" y="264319"/>
                    <a:pt x="56674" y="264319"/>
                  </a:cubicBezTo>
                  <a:cubicBezTo>
                    <a:pt x="55721" y="264319"/>
                    <a:pt x="54769" y="263366"/>
                    <a:pt x="54769" y="262414"/>
                  </a:cubicBezTo>
                  <a:lnTo>
                    <a:pt x="54769" y="56674"/>
                  </a:lnTo>
                  <a:cubicBezTo>
                    <a:pt x="54769" y="56674"/>
                    <a:pt x="54769" y="56674"/>
                    <a:pt x="54769" y="56674"/>
                  </a:cubicBezTo>
                  <a:cubicBezTo>
                    <a:pt x="54769" y="55721"/>
                    <a:pt x="55721" y="54769"/>
                    <a:pt x="56674" y="54769"/>
                  </a:cubicBezTo>
                  <a:lnTo>
                    <a:pt x="262414" y="54769"/>
                  </a:lnTo>
                  <a:cubicBezTo>
                    <a:pt x="263366" y="54769"/>
                    <a:pt x="264319" y="55721"/>
                    <a:pt x="264319" y="56674"/>
                  </a:cubicBezTo>
                  <a:lnTo>
                    <a:pt x="264319" y="262414"/>
                  </a:lnTo>
                  <a:close/>
                </a:path>
              </a:pathLst>
            </a:custGeom>
            <a:solidFill>
              <a:srgbClr val="F8F8F8"/>
            </a:solidFill>
            <a:ln w="1905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571442">
                <a:defRPr/>
              </a:pPr>
              <a:endParaRPr lang="en-US" sz="1103" kern="0" dirty="0">
                <a:solidFill>
                  <a:srgbClr val="FFFFFF"/>
                </a:solidFill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440C894-ABE4-FE45-8887-F40ED50D1610}"/>
              </a:ext>
            </a:extLst>
          </p:cNvPr>
          <p:cNvSpPr txBox="1"/>
          <p:nvPr/>
        </p:nvSpPr>
        <p:spPr>
          <a:xfrm>
            <a:off x="7183675" y="3221401"/>
            <a:ext cx="2202351" cy="658770"/>
          </a:xfrm>
          <a:prstGeom prst="rect">
            <a:avLst/>
          </a:prstGeom>
          <a:noFill/>
        </p:spPr>
        <p:txBody>
          <a:bodyPr wrap="square" lIns="195072" tIns="97536" rIns="195072" bIns="97536" rtlCol="0">
            <a:spAutoFit/>
          </a:bodyPr>
          <a:lstStyle>
            <a:defPPr>
              <a:defRPr lang="en-US"/>
            </a:defPPr>
            <a:lvl1pPr defTabSz="457200">
              <a:lnSpc>
                <a:spcPct val="90000"/>
              </a:lnSpc>
              <a:spcBef>
                <a:spcPts val="300"/>
              </a:spcBef>
              <a:defRPr sz="1600" spc="50">
                <a:solidFill>
                  <a:srgbClr val="00B9FF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algn="ctr" defTabSz="975297">
              <a:spcBef>
                <a:spcPts val="640"/>
              </a:spcBef>
              <a:defRPr/>
            </a:pPr>
            <a:r>
              <a:rPr lang="en-US" sz="1667" spc="0" dirty="0">
                <a:solidFill>
                  <a:srgbClr val="FFFFFF"/>
                </a:solidFill>
                <a:latin typeface="Amazon Ember Regular"/>
              </a:rPr>
              <a:t>AWS Graviton Processor (arm)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738C51-E782-C445-987D-2EBA6AED36BA}"/>
              </a:ext>
            </a:extLst>
          </p:cNvPr>
          <p:cNvGrpSpPr>
            <a:grpSpLocks noChangeAspect="1"/>
          </p:cNvGrpSpPr>
          <p:nvPr/>
        </p:nvGrpSpPr>
        <p:grpSpPr>
          <a:xfrm>
            <a:off x="7756625" y="2324156"/>
            <a:ext cx="1083346" cy="648356"/>
            <a:chOff x="439738" y="0"/>
            <a:chExt cx="13750925" cy="8229600"/>
          </a:xfrm>
        </p:grpSpPr>
        <p:pic>
          <p:nvPicPr>
            <p:cNvPr id="38" name="Picture 2" descr="Image result for aws logo">
              <a:extLst>
                <a:ext uri="{FF2B5EF4-FFF2-40B4-BE49-F238E27FC236}">
                  <a16:creationId xmlns:a16="http://schemas.microsoft.com/office/drawing/2014/main" id="{32EBC146-BA52-0848-8654-87F14FC413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39738" y="4929254"/>
              <a:ext cx="13750925" cy="3300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aws logo">
              <a:extLst>
                <a:ext uri="{FF2B5EF4-FFF2-40B4-BE49-F238E27FC236}">
                  <a16:creationId xmlns:a16="http://schemas.microsoft.com/office/drawing/2014/main" id="{6AB22D54-E7CD-1B4C-8676-34425A1F2E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0785"/>
            <a:stretch/>
          </p:blipFill>
          <p:spPr bwMode="auto">
            <a:xfrm>
              <a:off x="439738" y="0"/>
              <a:ext cx="13750925" cy="4873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9476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291" y="190279"/>
            <a:ext cx="10972800" cy="535531"/>
          </a:xfrm>
        </p:spPr>
        <p:txBody>
          <a:bodyPr/>
          <a:lstStyle/>
          <a:p>
            <a:r>
              <a:rPr lang="en-US" dirty="0"/>
              <a:t>What’s a virtual CPU? (vCPU)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558" y="1289198"/>
            <a:ext cx="10972800" cy="4495800"/>
          </a:xfrm>
        </p:spPr>
        <p:txBody>
          <a:bodyPr>
            <a:normAutofit fontScale="77500" lnSpcReduction="20000"/>
          </a:bodyPr>
          <a:lstStyle/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A vCPU is typically a hyper-threaded physical core*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Divide vCPU count by 2 to get core count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On Linux, “A” threads enumerated before “B” threads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On Windows, threads are interleaved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667" dirty="0"/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Cores by Amazon EC2 &amp; RDS DB Instance type: </a:t>
            </a:r>
            <a:r>
              <a:rPr lang="en-US" dirty="0">
                <a:hlinkClick r:id="rId3"/>
              </a:rPr>
              <a:t>https://aws.amazon.com/ec2/physicalcores/</a:t>
            </a:r>
            <a:endParaRPr lang="en-US" dirty="0"/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Clr>
                <a:schemeClr val="accent1"/>
              </a:buClr>
            </a:pPr>
            <a:r>
              <a:rPr lang="en-US" i="1" dirty="0"/>
              <a:t>* </a:t>
            </a:r>
            <a:r>
              <a:rPr lang="en-US" sz="2100" i="1" dirty="0"/>
              <a:t>CPU Optimizing options allow disabling hyperthreading and reduce number of cores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4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7EB040-D4B9-2C46-9EA9-33ABB7A72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3748" y="1297989"/>
            <a:ext cx="4270903" cy="452432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What’s a </a:t>
            </a:r>
            <a:r>
              <a:rPr lang="en-US" sz="2600" dirty="0" err="1">
                <a:solidFill>
                  <a:schemeClr val="accent1"/>
                </a:solidFill>
              </a:rPr>
              <a:t>GiB</a:t>
            </a:r>
            <a:r>
              <a:rPr lang="en-US" sz="26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15950" y="1928313"/>
            <a:ext cx="4071678" cy="2382191"/>
          </a:xfrm>
        </p:spPr>
        <p:txBody>
          <a:bodyPr/>
          <a:lstStyle/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Memory is presented as GibiBytes (GiB) and not Gigabytes (GB)</a:t>
            </a:r>
          </a:p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256 GiB = 275 GB</a:t>
            </a:r>
          </a:p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457182" indent="-457182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579" y="203940"/>
            <a:ext cx="10972800" cy="535531"/>
          </a:xfrm>
        </p:spPr>
        <p:txBody>
          <a:bodyPr/>
          <a:lstStyle/>
          <a:p>
            <a:r>
              <a:rPr lang="en-US" dirty="0"/>
              <a:t>Memory and Storage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3EC2DD7-D8E6-F948-8673-3D53A57E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89070" y="1214890"/>
            <a:ext cx="5248656" cy="452432"/>
          </a:xfrm>
        </p:spPr>
        <p:txBody>
          <a:bodyPr/>
          <a:lstStyle/>
          <a:p>
            <a:r>
              <a:rPr lang="en-US" sz="2600" dirty="0">
                <a:solidFill>
                  <a:schemeClr val="accent1"/>
                </a:solidFill>
              </a:rPr>
              <a:t>What about storage?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833CFF-34E1-AA48-B8F4-A9C7C91EA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401340" y="1750421"/>
            <a:ext cx="5974710" cy="2686889"/>
          </a:xfrm>
        </p:spPr>
        <p:txBody>
          <a:bodyPr/>
          <a:lstStyle/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Storage is independent of compute</a:t>
            </a:r>
          </a:p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You allocate drives known as Amazon Elastic Block Store (EBS) volumes</a:t>
            </a:r>
          </a:p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Amazon EBS volumes support up to 64 TiB per volume</a:t>
            </a:r>
          </a:p>
          <a:p>
            <a:pPr marL="457182" indent="-457182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Some instance types provide physically attached (ephemeral) storage</a:t>
            </a:r>
          </a:p>
        </p:txBody>
      </p:sp>
    </p:spTree>
    <p:extLst>
      <p:ext uri="{BB962C8B-B14F-4D97-AF65-F5344CB8AC3E}">
        <p14:creationId xmlns:p14="http://schemas.microsoft.com/office/powerpoint/2010/main" val="413565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811" y="190279"/>
            <a:ext cx="10972800" cy="535531"/>
          </a:xfrm>
        </p:spPr>
        <p:txBody>
          <a:bodyPr/>
          <a:lstStyle/>
          <a:p>
            <a:r>
              <a:rPr lang="en-US" b="1" dirty="0"/>
              <a:t>EC2 Operating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7051" y="1208780"/>
            <a:ext cx="10262407" cy="452479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Windows Server 2012/2012 R2/2016/2019/2022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Amazon Linux (NEW: Amazon Linux 2023)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Debian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SUSE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CentOS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Red Hat Enterprise Linux (RHEL)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Ubuntu</a:t>
            </a:r>
          </a:p>
          <a:p>
            <a:pPr marL="457200" indent="-4572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667" dirty="0"/>
              <a:t>Mac, including M1 Mac instances</a:t>
            </a:r>
            <a:endParaRPr lang="en-US" sz="2133" dirty="0"/>
          </a:p>
          <a:p>
            <a:r>
              <a:rPr lang="en-US" sz="2133" dirty="0"/>
              <a:t>Visit the AWS Marketplace for more Operating Systems</a:t>
            </a:r>
            <a:endParaRPr lang="en-US" sz="2133" dirty="0">
              <a:solidFill>
                <a:schemeClr val="accent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7629" y="2569028"/>
            <a:ext cx="1590524" cy="1590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6348" y="2569026"/>
            <a:ext cx="1233196" cy="1453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32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F22FF8-EAEE-4FBC-8634-BCFFCE2B6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an Amazon Machine Image (AMI)?</a:t>
            </a:r>
            <a:br>
              <a:rPr lang="en-US" dirty="0"/>
            </a:b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F7D5857-2113-4194-8BBD-6C36F9D7A2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spcBef>
                <a:spcPts val="1100"/>
              </a:spcBef>
              <a:buClr>
                <a:schemeClr val="accent1"/>
              </a:buClr>
            </a:pPr>
            <a:r>
              <a:rPr lang="en-US" sz="2500" dirty="0"/>
              <a:t>Provides the information required to launch an instance</a:t>
            </a:r>
          </a:p>
          <a:p>
            <a:pPr>
              <a:spcBef>
                <a:spcPts val="1100"/>
              </a:spcBef>
              <a:buClr>
                <a:schemeClr val="accent1"/>
              </a:buClr>
            </a:pPr>
            <a:r>
              <a:rPr lang="en-US" sz="2500" dirty="0"/>
              <a:t>Launch multiple instances from a single AMI with the same configuration</a:t>
            </a:r>
          </a:p>
          <a:p>
            <a:pPr>
              <a:spcBef>
                <a:spcPts val="1100"/>
              </a:spcBef>
              <a:buClr>
                <a:schemeClr val="accent1"/>
              </a:buClr>
            </a:pPr>
            <a:r>
              <a:rPr lang="en-US" sz="2500" dirty="0"/>
              <a:t>An AMI includes the following:</a:t>
            </a:r>
          </a:p>
          <a:p>
            <a:pPr lvl="1">
              <a:spcBef>
                <a:spcPts val="1100"/>
              </a:spcBef>
              <a:buClr>
                <a:schemeClr val="accent1"/>
              </a:buClr>
            </a:pPr>
            <a:r>
              <a:rPr lang="en-US" dirty="0"/>
              <a:t>One or more Amazon Elastic Block Store (Amazon EBS) snapshots, or a template for the root volume (operating system, applications)</a:t>
            </a:r>
          </a:p>
          <a:p>
            <a:pPr lvl="1">
              <a:spcBef>
                <a:spcPts val="1100"/>
              </a:spcBef>
              <a:buClr>
                <a:schemeClr val="accent1"/>
              </a:buClr>
            </a:pPr>
            <a:r>
              <a:rPr lang="en-US" dirty="0"/>
              <a:t>Launch permissions that control which AWS accounts can use the AMI</a:t>
            </a:r>
          </a:p>
          <a:p>
            <a:pPr lvl="1">
              <a:spcBef>
                <a:spcPts val="1100"/>
              </a:spcBef>
              <a:buClr>
                <a:schemeClr val="accent1"/>
              </a:buClr>
            </a:pPr>
            <a:r>
              <a:rPr lang="en-US" dirty="0"/>
              <a:t>Block device mapping that specifies volumes to attach to the instance</a:t>
            </a:r>
          </a:p>
        </p:txBody>
      </p:sp>
    </p:spTree>
    <p:extLst>
      <p:ext uri="{BB962C8B-B14F-4D97-AF65-F5344CB8AC3E}">
        <p14:creationId xmlns:p14="http://schemas.microsoft.com/office/powerpoint/2010/main" val="408020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5"/>
          <p:cNvSpPr txBox="1">
            <a:spLocks/>
          </p:cNvSpPr>
          <p:nvPr/>
        </p:nvSpPr>
        <p:spPr>
          <a:xfrm>
            <a:off x="2851180" y="1311349"/>
            <a:ext cx="3071648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0985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Reserved Instances</a:t>
            </a:r>
          </a:p>
          <a:p>
            <a:pPr algn="ctr" defTabSz="380985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Make a 1 or 3 year commitment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and receive a</a:t>
            </a:r>
            <a:r>
              <a:rPr lang="en-US" sz="1500" dirty="0">
                <a:solidFill>
                  <a:srgbClr val="00A0C8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b="1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significant discount</a:t>
            </a:r>
            <a:r>
              <a:rPr lang="en-US" sz="1500" b="1" dirty="0">
                <a:solidFill>
                  <a:srgbClr val="00A0C8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off On-Demand prices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Committed and </a:t>
            </a:r>
            <a:b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steady-state usage</a:t>
            </a:r>
          </a:p>
          <a:p>
            <a:pPr algn="ctr" defTabSz="380985">
              <a:defRPr/>
            </a:pPr>
            <a:endParaRPr lang="en-US" sz="1667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-42332" y="1287370"/>
            <a:ext cx="3085629" cy="4267200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0985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On-Demand </a:t>
            </a:r>
            <a:endParaRPr lang="en-US" sz="30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Pay for compute capacity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by </a:t>
            </a:r>
            <a:r>
              <a:rPr lang="en-US" sz="1500" b="1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the second</a:t>
            </a:r>
            <a:r>
              <a:rPr lang="en-US" sz="1500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with no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long-term commitments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Spiky workloads, </a:t>
            </a:r>
            <a:b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to define needs</a:t>
            </a: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83" name="Freeform 14">
            <a:extLst>
              <a:ext uri="{FF2B5EF4-FFF2-40B4-BE49-F238E27FC236}">
                <a16:creationId xmlns:a16="http://schemas.microsoft.com/office/drawing/2014/main" id="{8EA5A8D9-4027-49B2-904A-833D3A8028B7}"/>
              </a:ext>
            </a:extLst>
          </p:cNvPr>
          <p:cNvSpPr>
            <a:spLocks/>
          </p:cNvSpPr>
          <p:nvPr/>
        </p:nvSpPr>
        <p:spPr bwMode="auto">
          <a:xfrm>
            <a:off x="688904" y="3305171"/>
            <a:ext cx="1623158" cy="777684"/>
          </a:xfrm>
          <a:custGeom>
            <a:avLst/>
            <a:gdLst>
              <a:gd name="T0" fmla="*/ 221 w 221"/>
              <a:gd name="T1" fmla="*/ 64 h 96"/>
              <a:gd name="T2" fmla="*/ 195 w 221"/>
              <a:gd name="T3" fmla="*/ 64 h 96"/>
              <a:gd name="T4" fmla="*/ 183 w 221"/>
              <a:gd name="T5" fmla="*/ 53 h 96"/>
              <a:gd name="T6" fmla="*/ 183 w 221"/>
              <a:gd name="T7" fmla="*/ 7 h 96"/>
              <a:gd name="T8" fmla="*/ 177 w 221"/>
              <a:gd name="T9" fmla="*/ 0 h 96"/>
              <a:gd name="T10" fmla="*/ 171 w 221"/>
              <a:gd name="T11" fmla="*/ 2 h 96"/>
              <a:gd name="T12" fmla="*/ 169 w 221"/>
              <a:gd name="T13" fmla="*/ 7 h 96"/>
              <a:gd name="T14" fmla="*/ 169 w 221"/>
              <a:gd name="T15" fmla="*/ 26 h 96"/>
              <a:gd name="T16" fmla="*/ 155 w 221"/>
              <a:gd name="T17" fmla="*/ 40 h 96"/>
              <a:gd name="T18" fmla="*/ 144 w 221"/>
              <a:gd name="T19" fmla="*/ 37 h 96"/>
              <a:gd name="T20" fmla="*/ 139 w 221"/>
              <a:gd name="T21" fmla="*/ 26 h 96"/>
              <a:gd name="T22" fmla="*/ 139 w 221"/>
              <a:gd name="T23" fmla="*/ 7 h 96"/>
              <a:gd name="T24" fmla="*/ 132 w 221"/>
              <a:gd name="T25" fmla="*/ 0 h 96"/>
              <a:gd name="T26" fmla="*/ 127 w 221"/>
              <a:gd name="T27" fmla="*/ 2 h 96"/>
              <a:gd name="T28" fmla="*/ 125 w 221"/>
              <a:gd name="T29" fmla="*/ 7 h 96"/>
              <a:gd name="T30" fmla="*/ 125 w 221"/>
              <a:gd name="T31" fmla="*/ 81 h 96"/>
              <a:gd name="T32" fmla="*/ 111 w 221"/>
              <a:gd name="T33" fmla="*/ 96 h 96"/>
              <a:gd name="T34" fmla="*/ 109 w 221"/>
              <a:gd name="T35" fmla="*/ 96 h 96"/>
              <a:gd name="T36" fmla="*/ 99 w 221"/>
              <a:gd name="T37" fmla="*/ 92 h 96"/>
              <a:gd name="T38" fmla="*/ 94 w 221"/>
              <a:gd name="T39" fmla="*/ 82 h 96"/>
              <a:gd name="T40" fmla="*/ 94 w 221"/>
              <a:gd name="T41" fmla="*/ 19 h 96"/>
              <a:gd name="T42" fmla="*/ 88 w 221"/>
              <a:gd name="T43" fmla="*/ 12 h 96"/>
              <a:gd name="T44" fmla="*/ 83 w 221"/>
              <a:gd name="T45" fmla="*/ 14 h 96"/>
              <a:gd name="T46" fmla="*/ 80 w 221"/>
              <a:gd name="T47" fmla="*/ 19 h 96"/>
              <a:gd name="T48" fmla="*/ 80 w 221"/>
              <a:gd name="T49" fmla="*/ 55 h 96"/>
              <a:gd name="T50" fmla="*/ 67 w 221"/>
              <a:gd name="T51" fmla="*/ 70 h 96"/>
              <a:gd name="T52" fmla="*/ 55 w 221"/>
              <a:gd name="T53" fmla="*/ 66 h 96"/>
              <a:gd name="T54" fmla="*/ 50 w 221"/>
              <a:gd name="T55" fmla="*/ 56 h 96"/>
              <a:gd name="T56" fmla="*/ 50 w 221"/>
              <a:gd name="T57" fmla="*/ 42 h 96"/>
              <a:gd name="T58" fmla="*/ 44 w 221"/>
              <a:gd name="T59" fmla="*/ 35 h 96"/>
              <a:gd name="T60" fmla="*/ 38 w 221"/>
              <a:gd name="T61" fmla="*/ 36 h 96"/>
              <a:gd name="T62" fmla="*/ 36 w 221"/>
              <a:gd name="T63" fmla="*/ 41 h 96"/>
              <a:gd name="T64" fmla="*/ 36 w 221"/>
              <a:gd name="T65" fmla="*/ 57 h 96"/>
              <a:gd name="T66" fmla="*/ 24 w 221"/>
              <a:gd name="T67" fmla="*/ 68 h 96"/>
              <a:gd name="T68" fmla="*/ 0 w 221"/>
              <a:gd name="T69" fmla="*/ 6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221" h="96">
                <a:moveTo>
                  <a:pt x="221" y="64"/>
                </a:moveTo>
                <a:cubicBezTo>
                  <a:pt x="195" y="64"/>
                  <a:pt x="195" y="64"/>
                  <a:pt x="195" y="64"/>
                </a:cubicBezTo>
                <a:cubicBezTo>
                  <a:pt x="188" y="64"/>
                  <a:pt x="183" y="59"/>
                  <a:pt x="183" y="53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4"/>
                  <a:pt x="180" y="1"/>
                  <a:pt x="177" y="0"/>
                </a:cubicBezTo>
                <a:cubicBezTo>
                  <a:pt x="175" y="0"/>
                  <a:pt x="173" y="1"/>
                  <a:pt x="171" y="2"/>
                </a:cubicBezTo>
                <a:cubicBezTo>
                  <a:pt x="170" y="3"/>
                  <a:pt x="169" y="5"/>
                  <a:pt x="169" y="7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169" y="33"/>
                  <a:pt x="163" y="40"/>
                  <a:pt x="155" y="40"/>
                </a:cubicBezTo>
                <a:cubicBezTo>
                  <a:pt x="151" y="41"/>
                  <a:pt x="147" y="39"/>
                  <a:pt x="144" y="37"/>
                </a:cubicBezTo>
                <a:cubicBezTo>
                  <a:pt x="140" y="34"/>
                  <a:pt x="139" y="30"/>
                  <a:pt x="139" y="26"/>
                </a:cubicBezTo>
                <a:cubicBezTo>
                  <a:pt x="139" y="7"/>
                  <a:pt x="139" y="7"/>
                  <a:pt x="139" y="7"/>
                </a:cubicBezTo>
                <a:cubicBezTo>
                  <a:pt x="139" y="4"/>
                  <a:pt x="136" y="1"/>
                  <a:pt x="132" y="0"/>
                </a:cubicBezTo>
                <a:cubicBezTo>
                  <a:pt x="130" y="0"/>
                  <a:pt x="128" y="1"/>
                  <a:pt x="127" y="2"/>
                </a:cubicBezTo>
                <a:cubicBezTo>
                  <a:pt x="125" y="3"/>
                  <a:pt x="125" y="5"/>
                  <a:pt x="125" y="7"/>
                </a:cubicBezTo>
                <a:cubicBezTo>
                  <a:pt x="125" y="81"/>
                  <a:pt x="125" y="81"/>
                  <a:pt x="125" y="81"/>
                </a:cubicBezTo>
                <a:cubicBezTo>
                  <a:pt x="125" y="89"/>
                  <a:pt x="119" y="95"/>
                  <a:pt x="111" y="96"/>
                </a:cubicBezTo>
                <a:cubicBezTo>
                  <a:pt x="110" y="96"/>
                  <a:pt x="110" y="96"/>
                  <a:pt x="109" y="96"/>
                </a:cubicBezTo>
                <a:cubicBezTo>
                  <a:pt x="106" y="96"/>
                  <a:pt x="102" y="95"/>
                  <a:pt x="99" y="92"/>
                </a:cubicBezTo>
                <a:cubicBezTo>
                  <a:pt x="96" y="90"/>
                  <a:pt x="94" y="86"/>
                  <a:pt x="94" y="82"/>
                </a:cubicBezTo>
                <a:cubicBezTo>
                  <a:pt x="94" y="19"/>
                  <a:pt x="94" y="19"/>
                  <a:pt x="94" y="19"/>
                </a:cubicBezTo>
                <a:cubicBezTo>
                  <a:pt x="94" y="16"/>
                  <a:pt x="92" y="12"/>
                  <a:pt x="88" y="12"/>
                </a:cubicBezTo>
                <a:cubicBezTo>
                  <a:pt x="86" y="12"/>
                  <a:pt x="84" y="13"/>
                  <a:pt x="83" y="14"/>
                </a:cubicBezTo>
                <a:cubicBezTo>
                  <a:pt x="81" y="15"/>
                  <a:pt x="80" y="17"/>
                  <a:pt x="80" y="19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63"/>
                  <a:pt x="74" y="69"/>
                  <a:pt x="67" y="70"/>
                </a:cubicBezTo>
                <a:cubicBezTo>
                  <a:pt x="62" y="70"/>
                  <a:pt x="58" y="69"/>
                  <a:pt x="55" y="66"/>
                </a:cubicBezTo>
                <a:cubicBezTo>
                  <a:pt x="52" y="64"/>
                  <a:pt x="50" y="60"/>
                  <a:pt x="50" y="56"/>
                </a:cubicBezTo>
                <a:cubicBezTo>
                  <a:pt x="50" y="42"/>
                  <a:pt x="50" y="42"/>
                  <a:pt x="50" y="42"/>
                </a:cubicBezTo>
                <a:cubicBezTo>
                  <a:pt x="50" y="38"/>
                  <a:pt x="47" y="35"/>
                  <a:pt x="44" y="35"/>
                </a:cubicBezTo>
                <a:cubicBezTo>
                  <a:pt x="42" y="34"/>
                  <a:pt x="40" y="35"/>
                  <a:pt x="38" y="36"/>
                </a:cubicBezTo>
                <a:cubicBezTo>
                  <a:pt x="37" y="38"/>
                  <a:pt x="36" y="39"/>
                  <a:pt x="36" y="41"/>
                </a:cubicBezTo>
                <a:cubicBezTo>
                  <a:pt x="36" y="57"/>
                  <a:pt x="36" y="57"/>
                  <a:pt x="36" y="57"/>
                </a:cubicBezTo>
                <a:cubicBezTo>
                  <a:pt x="36" y="63"/>
                  <a:pt x="31" y="68"/>
                  <a:pt x="24" y="68"/>
                </a:cubicBezTo>
                <a:cubicBezTo>
                  <a:pt x="0" y="68"/>
                  <a:pt x="0" y="68"/>
                  <a:pt x="0" y="68"/>
                </a:cubicBezTo>
              </a:path>
            </a:pathLst>
          </a:custGeom>
          <a:ln w="19050">
            <a:solidFill>
              <a:schemeClr val="accent2"/>
            </a:solidFill>
            <a:headEnd type="arrow" w="lg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vert="horz" wrap="square" lIns="121888" tIns="60944" rIns="121888" bIns="60944" numCol="1" anchor="t" anchorCtr="0" compatLnSpc="1">
            <a:prstTxWarp prst="textNoShape">
              <a:avLst/>
            </a:prstTxWarp>
          </a:bodyPr>
          <a:lstStyle/>
          <a:p>
            <a:pPr defTabSz="609576">
              <a:defRPr/>
            </a:pPr>
            <a:endParaRPr lang="en-US" sz="3198" dirty="0">
              <a:solidFill>
                <a:srgbClr val="D232AA"/>
              </a:solidFill>
              <a:latin typeface="Arial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96832" y="264445"/>
            <a:ext cx="10972800" cy="535531"/>
          </a:xfrm>
        </p:spPr>
        <p:txBody>
          <a:bodyPr/>
          <a:lstStyle/>
          <a:p>
            <a:r>
              <a:rPr lang="en-US" sz="3167" dirty="0"/>
              <a:t>Amazon EC2 purchase options</a:t>
            </a:r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8774564" y="1287370"/>
            <a:ext cx="3247369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0985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Spot Instances</a:t>
            </a: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Spare Amazon EC2 capacity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at </a:t>
            </a:r>
            <a:r>
              <a:rPr lang="en-US" sz="1500" b="1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savings of up to 90%</a:t>
            </a:r>
            <a:r>
              <a:rPr lang="en-US" sz="1500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 </a:t>
            </a:r>
            <a:br>
              <a:rPr lang="en-US" sz="1500" dirty="0">
                <a:solidFill>
                  <a:srgbClr val="00A0C8"/>
                </a:soli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off On-Demand prices</a:t>
            </a: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2333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Fault-tolerant, flexible, stateless workloads</a:t>
            </a: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36" name="Content Placeholder 6"/>
          <p:cNvSpPr txBox="1">
            <a:spLocks/>
          </p:cNvSpPr>
          <p:nvPr/>
        </p:nvSpPr>
        <p:spPr>
          <a:xfrm>
            <a:off x="6083232" y="1287370"/>
            <a:ext cx="2605015" cy="42672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24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chemeClr val="accent6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380985">
              <a:spcAft>
                <a:spcPts val="1600"/>
              </a:spcAft>
              <a:defRPr/>
            </a:pPr>
            <a:r>
              <a:rPr lang="en-US" sz="2333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Savings Plans</a:t>
            </a: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Same great discounts </a:t>
            </a: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as Amazon EC2 RIs with </a:t>
            </a:r>
            <a:r>
              <a:rPr lang="en-US" sz="1500" b="1" dirty="0">
                <a:solidFill>
                  <a:srgbClr val="FF9900"/>
                </a:solidFill>
                <a:latin typeface="Amazon Ember" charset="0"/>
                <a:ea typeface="Amazon Ember" charset="0"/>
                <a:cs typeface="Amazon Ember" charset="0"/>
              </a:rPr>
              <a:t>more flexibility</a:t>
            </a: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br>
              <a:rPr lang="en-US" sz="15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</a:b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  <a:p>
            <a:pPr algn="ctr" defTabSz="380985">
              <a:spcBef>
                <a:spcPts val="2167"/>
              </a:spcBef>
              <a:defRPr/>
            </a:pPr>
            <a:r>
              <a:rPr lang="en-US" sz="2000" dirty="0">
                <a:gradFill>
                  <a:gsLst>
                    <a:gs pos="1961">
                      <a:srgbClr val="FFFFFF"/>
                    </a:gs>
                    <a:gs pos="99000">
                      <a:srgbClr val="FFFFFF"/>
                    </a:gs>
                  </a:gsLst>
                  <a:lin ang="0" scaled="0"/>
                </a:gradFill>
                <a:latin typeface="Amazon Ember" charset="0"/>
                <a:ea typeface="Amazon Ember" charset="0"/>
                <a:cs typeface="Amazon Ember" charset="0"/>
              </a:rPr>
              <a:t>Committed flexible access to compute</a:t>
            </a:r>
          </a:p>
          <a:p>
            <a:pPr algn="ctr" defTabSz="380985">
              <a:spcBef>
                <a:spcPts val="1000"/>
              </a:spcBef>
              <a:defRPr/>
            </a:pPr>
            <a:endParaRPr lang="en-US" sz="1500" dirty="0">
              <a:gradFill>
                <a:gsLst>
                  <a:gs pos="1961">
                    <a:srgbClr val="FFFFFF"/>
                  </a:gs>
                  <a:gs pos="99000">
                    <a:srgbClr val="FFFFFF"/>
                  </a:gs>
                </a:gsLst>
                <a:lin ang="0" scaled="0"/>
              </a:gradFill>
              <a:latin typeface="Amazon Ember" charset="0"/>
              <a:ea typeface="Amazon Ember" charset="0"/>
              <a:cs typeface="Amazon Ember" charset="0"/>
            </a:endParaRPr>
          </a:p>
        </p:txBody>
      </p:sp>
      <p:sp>
        <p:nvSpPr>
          <p:cNvPr id="10" name="Graphic 4">
            <a:extLst>
              <a:ext uri="{FF2B5EF4-FFF2-40B4-BE49-F238E27FC236}">
                <a16:creationId xmlns:a16="http://schemas.microsoft.com/office/drawing/2014/main" id="{C51199ED-F2D3-40C7-9881-61D4473CD66B}"/>
              </a:ext>
            </a:extLst>
          </p:cNvPr>
          <p:cNvSpPr/>
          <p:nvPr/>
        </p:nvSpPr>
        <p:spPr>
          <a:xfrm>
            <a:off x="625653" y="3266714"/>
            <a:ext cx="1749663" cy="1290508"/>
          </a:xfrm>
          <a:custGeom>
            <a:avLst/>
            <a:gdLst>
              <a:gd name="connsiteX0" fmla="*/ 2099596 w 2099595"/>
              <a:gd name="connsiteY0" fmla="*/ 2090452 h 2090451"/>
              <a:gd name="connsiteX1" fmla="*/ 0 w 2099595"/>
              <a:gd name="connsiteY1" fmla="*/ 2090452 h 2090451"/>
              <a:gd name="connsiteX2" fmla="*/ 0 w 2099595"/>
              <a:gd name="connsiteY2" fmla="*/ 0 h 2090451"/>
              <a:gd name="connsiteX3" fmla="*/ 0 w 2099595"/>
              <a:gd name="connsiteY3" fmla="*/ 0 h 20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595" h="2090451">
                <a:moveTo>
                  <a:pt x="2099596" y="2090452"/>
                </a:moveTo>
                <a:lnTo>
                  <a:pt x="0" y="209045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chemeClr val="bg2"/>
            </a:solidFill>
            <a:prstDash val="solid"/>
            <a:round/>
          </a:ln>
        </p:spPr>
        <p:txBody>
          <a:bodyPr rtlCol="0" anchor="ctr"/>
          <a:lstStyle/>
          <a:p>
            <a:pPr defTabSz="609576">
              <a:defRPr/>
            </a:pPr>
            <a:endParaRPr lang="en-US" sz="3840" dirty="0">
              <a:solidFill>
                <a:srgbClr val="FFFFFF"/>
              </a:solidFill>
              <a:latin typeface="Amazon Ember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67D01F-4230-4CC6-81FF-3DFE4293B1E3}"/>
              </a:ext>
            </a:extLst>
          </p:cNvPr>
          <p:cNvGrpSpPr/>
          <p:nvPr/>
        </p:nvGrpSpPr>
        <p:grpSpPr>
          <a:xfrm>
            <a:off x="3558058" y="3129131"/>
            <a:ext cx="1749663" cy="1290508"/>
            <a:chOff x="4447416" y="3575284"/>
            <a:chExt cx="2099595" cy="1548610"/>
          </a:xfrm>
        </p:grpSpPr>
        <p:grpSp>
          <p:nvGrpSpPr>
            <p:cNvPr id="78" name="Group 16">
              <a:extLst>
                <a:ext uri="{FF2B5EF4-FFF2-40B4-BE49-F238E27FC236}">
                  <a16:creationId xmlns:a16="http://schemas.microsoft.com/office/drawing/2014/main" id="{DCC3FE05-5877-48ED-ABD2-AEBBFE077D5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581504" y="4076035"/>
              <a:ext cx="1828821" cy="906686"/>
              <a:chOff x="3823" y="869"/>
              <a:chExt cx="368" cy="210"/>
            </a:xfrm>
          </p:grpSpPr>
          <p:sp>
            <p:nvSpPr>
              <p:cNvPr id="79" name="Rectangle 18">
                <a:extLst>
                  <a:ext uri="{FF2B5EF4-FFF2-40B4-BE49-F238E27FC236}">
                    <a16:creationId xmlns:a16="http://schemas.microsoft.com/office/drawing/2014/main" id="{929EBD2D-5392-4AC6-A3D8-B1A2C7AFB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3" y="999"/>
                <a:ext cx="92" cy="8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80" name="Rectangle 19">
                <a:extLst>
                  <a:ext uri="{FF2B5EF4-FFF2-40B4-BE49-F238E27FC236}">
                    <a16:creationId xmlns:a16="http://schemas.microsoft.com/office/drawing/2014/main" id="{B4014A0B-7F3F-4A01-9544-E07E4FE474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8" y="956"/>
                <a:ext cx="95" cy="123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81" name="Rectangle 20">
                <a:extLst>
                  <a:ext uri="{FF2B5EF4-FFF2-40B4-BE49-F238E27FC236}">
                    <a16:creationId xmlns:a16="http://schemas.microsoft.com/office/drawing/2014/main" id="{3D653700-B33E-4004-8BD5-26371945E2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96" y="929"/>
                <a:ext cx="95" cy="150"/>
              </a:xfrm>
              <a:prstGeom prst="rect">
                <a:avLst/>
              </a:prstGeom>
              <a:noFill/>
              <a:ln w="19050" cap="rnd">
                <a:solidFill>
                  <a:schemeClr val="tx1"/>
                </a:solidFill>
                <a:prstDash val="solid"/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82" name="Freeform 21">
                <a:extLst>
                  <a:ext uri="{FF2B5EF4-FFF2-40B4-BE49-F238E27FC236}">
                    <a16:creationId xmlns:a16="http://schemas.microsoft.com/office/drawing/2014/main" id="{2185E16D-FF41-49CD-AB78-49A287E32F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3" y="869"/>
                <a:ext cx="346" cy="79"/>
              </a:xfrm>
              <a:custGeom>
                <a:avLst/>
                <a:gdLst>
                  <a:gd name="T0" fmla="*/ 0 w 346"/>
                  <a:gd name="T1" fmla="*/ 79 h 79"/>
                  <a:gd name="T2" fmla="*/ 92 w 346"/>
                  <a:gd name="T3" fmla="*/ 79 h 79"/>
                  <a:gd name="T4" fmla="*/ 111 w 346"/>
                  <a:gd name="T5" fmla="*/ 43 h 79"/>
                  <a:gd name="T6" fmla="*/ 220 w 346"/>
                  <a:gd name="T7" fmla="*/ 43 h 79"/>
                  <a:gd name="T8" fmla="*/ 256 w 346"/>
                  <a:gd name="T9" fmla="*/ 0 h 79"/>
                  <a:gd name="T10" fmla="*/ 346 w 346"/>
                  <a:gd name="T11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6" h="79">
                    <a:moveTo>
                      <a:pt x="0" y="79"/>
                    </a:moveTo>
                    <a:lnTo>
                      <a:pt x="92" y="79"/>
                    </a:lnTo>
                    <a:lnTo>
                      <a:pt x="111" y="43"/>
                    </a:lnTo>
                    <a:lnTo>
                      <a:pt x="220" y="43"/>
                    </a:lnTo>
                    <a:lnTo>
                      <a:pt x="256" y="0"/>
                    </a:lnTo>
                    <a:lnTo>
                      <a:pt x="346" y="0"/>
                    </a:lnTo>
                  </a:path>
                </a:pathLst>
              </a:custGeom>
              <a:ln w="19050">
                <a:solidFill>
                  <a:schemeClr val="accent2"/>
                </a:solidFill>
                <a:headEnd type="none" w="med" len="sm"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08">
                  <a:defRPr/>
                </a:pPr>
                <a:endParaRPr lang="en-US" sz="2824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</p:grpSp>
        <p:sp>
          <p:nvSpPr>
            <p:cNvPr id="50" name="Graphic 4">
              <a:extLst>
                <a:ext uri="{FF2B5EF4-FFF2-40B4-BE49-F238E27FC236}">
                  <a16:creationId xmlns:a16="http://schemas.microsoft.com/office/drawing/2014/main" id="{BC3A52E2-E42E-4A52-A8EB-0D7EBC8A2C45}"/>
                </a:ext>
              </a:extLst>
            </p:cNvPr>
            <p:cNvSpPr/>
            <p:nvPr/>
          </p:nvSpPr>
          <p:spPr>
            <a:xfrm>
              <a:off x="4447416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US" sz="3840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50A75F7-6FD9-4D9D-AD17-E862CF9202C8}"/>
              </a:ext>
            </a:extLst>
          </p:cNvPr>
          <p:cNvGrpSpPr/>
          <p:nvPr/>
        </p:nvGrpSpPr>
        <p:grpSpPr>
          <a:xfrm>
            <a:off x="6505789" y="3128467"/>
            <a:ext cx="1749663" cy="1291172"/>
            <a:chOff x="8105465" y="3574488"/>
            <a:chExt cx="2099595" cy="1549406"/>
          </a:xfrm>
        </p:grpSpPr>
        <p:grpSp>
          <p:nvGrpSpPr>
            <p:cNvPr id="34" name="Graphic 210">
              <a:extLst>
                <a:ext uri="{FF2B5EF4-FFF2-40B4-BE49-F238E27FC236}">
                  <a16:creationId xmlns:a16="http://schemas.microsoft.com/office/drawing/2014/main" id="{EE9F33F6-FA8F-4696-807C-2D3B01EBCFBF}"/>
                </a:ext>
              </a:extLst>
            </p:cNvPr>
            <p:cNvGrpSpPr/>
            <p:nvPr/>
          </p:nvGrpSpPr>
          <p:grpSpPr>
            <a:xfrm>
              <a:off x="8301009" y="3574488"/>
              <a:ext cx="1489857" cy="1465669"/>
              <a:chOff x="10630690" y="6277328"/>
              <a:chExt cx="448530" cy="441248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48523F3-7494-4008-94A4-3E6E262774BF}"/>
                  </a:ext>
                </a:extLst>
              </p:cNvPr>
              <p:cNvSpPr/>
              <p:nvPr/>
            </p:nvSpPr>
            <p:spPr>
              <a:xfrm>
                <a:off x="10630690" y="6458848"/>
                <a:ext cx="70806" cy="218854"/>
              </a:xfrm>
              <a:custGeom>
                <a:avLst/>
                <a:gdLst>
                  <a:gd name="connsiteX0" fmla="*/ 66300 w 70805"/>
                  <a:gd name="connsiteY0" fmla="*/ 4828 h 218854"/>
                  <a:gd name="connsiteX1" fmla="*/ 11265 w 70805"/>
                  <a:gd name="connsiteY1" fmla="*/ 4828 h 218854"/>
                  <a:gd name="connsiteX2" fmla="*/ 4828 w 70805"/>
                  <a:gd name="connsiteY2" fmla="*/ 11265 h 218854"/>
                  <a:gd name="connsiteX3" fmla="*/ 4828 w 70805"/>
                  <a:gd name="connsiteY3" fmla="*/ 209521 h 218854"/>
                  <a:gd name="connsiteX4" fmla="*/ 11265 w 70805"/>
                  <a:gd name="connsiteY4" fmla="*/ 215958 h 218854"/>
                  <a:gd name="connsiteX5" fmla="*/ 66300 w 70805"/>
                  <a:gd name="connsiteY5" fmla="*/ 215958 h 218854"/>
                  <a:gd name="connsiteX6" fmla="*/ 66300 w 70805"/>
                  <a:gd name="connsiteY6" fmla="*/ 4828 h 21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05" h="218854">
                    <a:moveTo>
                      <a:pt x="66300" y="4828"/>
                    </a:moveTo>
                    <a:lnTo>
                      <a:pt x="11265" y="4828"/>
                    </a:lnTo>
                    <a:cubicBezTo>
                      <a:pt x="7724" y="4828"/>
                      <a:pt x="4828" y="7724"/>
                      <a:pt x="4828" y="11265"/>
                    </a:cubicBezTo>
                    <a:lnTo>
                      <a:pt x="4828" y="209521"/>
                    </a:lnTo>
                    <a:cubicBezTo>
                      <a:pt x="4828" y="213061"/>
                      <a:pt x="7724" y="215958"/>
                      <a:pt x="11265" y="215958"/>
                    </a:cubicBezTo>
                    <a:lnTo>
                      <a:pt x="66300" y="215958"/>
                    </a:lnTo>
                    <a:lnTo>
                      <a:pt x="66300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EC6EDDE3-ED94-4D33-B8D3-7E57C466FBE5}"/>
                  </a:ext>
                </a:extLst>
              </p:cNvPr>
              <p:cNvSpPr/>
              <p:nvPr/>
            </p:nvSpPr>
            <p:spPr>
              <a:xfrm>
                <a:off x="10692163" y="6367444"/>
                <a:ext cx="70806" cy="312189"/>
              </a:xfrm>
              <a:custGeom>
                <a:avLst/>
                <a:gdLst>
                  <a:gd name="connsiteX0" fmla="*/ 59863 w 70805"/>
                  <a:gd name="connsiteY0" fmla="*/ 4828 h 312189"/>
                  <a:gd name="connsiteX1" fmla="*/ 11265 w 70805"/>
                  <a:gd name="connsiteY1" fmla="*/ 4828 h 312189"/>
                  <a:gd name="connsiteX2" fmla="*/ 4828 w 70805"/>
                  <a:gd name="connsiteY2" fmla="*/ 11265 h 312189"/>
                  <a:gd name="connsiteX3" fmla="*/ 4828 w 70805"/>
                  <a:gd name="connsiteY3" fmla="*/ 307362 h 312189"/>
                  <a:gd name="connsiteX4" fmla="*/ 66300 w 70805"/>
                  <a:gd name="connsiteY4" fmla="*/ 307362 h 312189"/>
                  <a:gd name="connsiteX5" fmla="*/ 66300 w 70805"/>
                  <a:gd name="connsiteY5" fmla="*/ 11265 h 312189"/>
                  <a:gd name="connsiteX6" fmla="*/ 59863 w 70805"/>
                  <a:gd name="connsiteY6" fmla="*/ 4828 h 3121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0805" h="312189">
                    <a:moveTo>
                      <a:pt x="59863" y="4828"/>
                    </a:moveTo>
                    <a:lnTo>
                      <a:pt x="11265" y="4828"/>
                    </a:lnTo>
                    <a:cubicBezTo>
                      <a:pt x="7724" y="4828"/>
                      <a:pt x="4828" y="7724"/>
                      <a:pt x="4828" y="11265"/>
                    </a:cubicBezTo>
                    <a:lnTo>
                      <a:pt x="4828" y="307362"/>
                    </a:lnTo>
                    <a:lnTo>
                      <a:pt x="66300" y="307362"/>
                    </a:lnTo>
                    <a:lnTo>
                      <a:pt x="66300" y="11265"/>
                    </a:lnTo>
                    <a:cubicBezTo>
                      <a:pt x="66300" y="7724"/>
                      <a:pt x="63403" y="4828"/>
                      <a:pt x="59863" y="4828"/>
                    </a:cubicBezTo>
                    <a:close/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521DD96-A15A-4D28-ACCE-12F8288926B7}"/>
                  </a:ext>
                </a:extLst>
              </p:cNvPr>
              <p:cNvSpPr/>
              <p:nvPr/>
            </p:nvSpPr>
            <p:spPr>
              <a:xfrm>
                <a:off x="10889132" y="6441468"/>
                <a:ext cx="9655" cy="9655"/>
              </a:xfrm>
              <a:custGeom>
                <a:avLst/>
                <a:gdLst>
                  <a:gd name="connsiteX0" fmla="*/ 4828 w 9655"/>
                  <a:gd name="connsiteY0" fmla="*/ 4828 h 9655"/>
                  <a:gd name="connsiteX1" fmla="*/ 4828 w 9655"/>
                  <a:gd name="connsiteY1" fmla="*/ 4828 h 9655"/>
                  <a:gd name="connsiteX2" fmla="*/ 4828 w 9655"/>
                  <a:gd name="connsiteY2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655" h="9655">
                    <a:moveTo>
                      <a:pt x="4828" y="4828"/>
                    </a:moveTo>
                    <a:lnTo>
                      <a:pt x="4828" y="4828"/>
                    </a:lnTo>
                    <a:lnTo>
                      <a:pt x="4828" y="4828"/>
                    </a:lnTo>
                    <a:close/>
                  </a:path>
                </a:pathLst>
              </a:custGeom>
              <a:noFill/>
              <a:ln w="19050" cap="flat">
                <a:solidFill>
                  <a:schemeClr val="bg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071C1DF-66BA-4C02-8908-A204C95F18F3}"/>
                  </a:ext>
                </a:extLst>
              </p:cNvPr>
              <p:cNvSpPr/>
              <p:nvPr/>
            </p:nvSpPr>
            <p:spPr>
              <a:xfrm>
                <a:off x="10817682" y="6506159"/>
                <a:ext cx="225291" cy="212417"/>
              </a:xfrm>
              <a:custGeom>
                <a:avLst/>
                <a:gdLst>
                  <a:gd name="connsiteX0" fmla="*/ 4828 w 225291"/>
                  <a:gd name="connsiteY0" fmla="*/ 209843 h 212417"/>
                  <a:gd name="connsiteX1" fmla="*/ 54070 w 225291"/>
                  <a:gd name="connsiteY1" fmla="*/ 94944 h 212417"/>
                  <a:gd name="connsiteX2" fmla="*/ 95910 w 225291"/>
                  <a:gd name="connsiteY2" fmla="*/ 94944 h 212417"/>
                  <a:gd name="connsiteX3" fmla="*/ 127129 w 225291"/>
                  <a:gd name="connsiteY3" fmla="*/ 137428 h 212417"/>
                  <a:gd name="connsiteX4" fmla="*/ 163497 w 225291"/>
                  <a:gd name="connsiteY4" fmla="*/ 4828 h 212417"/>
                  <a:gd name="connsiteX5" fmla="*/ 220464 w 225291"/>
                  <a:gd name="connsiteY5" fmla="*/ 209843 h 212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5291" h="212417">
                    <a:moveTo>
                      <a:pt x="4828" y="209843"/>
                    </a:moveTo>
                    <a:lnTo>
                      <a:pt x="54070" y="94944"/>
                    </a:lnTo>
                    <a:lnTo>
                      <a:pt x="95910" y="94944"/>
                    </a:lnTo>
                    <a:lnTo>
                      <a:pt x="127129" y="137428"/>
                    </a:lnTo>
                    <a:lnTo>
                      <a:pt x="163497" y="4828"/>
                    </a:lnTo>
                    <a:lnTo>
                      <a:pt x="220464" y="209843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54CD5D2-017A-48A3-BF95-915832E179C1}"/>
                  </a:ext>
                </a:extLst>
              </p:cNvPr>
              <p:cNvSpPr/>
              <p:nvPr/>
            </p:nvSpPr>
            <p:spPr>
              <a:xfrm>
                <a:off x="10753635" y="6521929"/>
                <a:ext cx="70806" cy="80461"/>
              </a:xfrm>
              <a:custGeom>
                <a:avLst/>
                <a:gdLst>
                  <a:gd name="connsiteX0" fmla="*/ 4828 w 70805"/>
                  <a:gd name="connsiteY0" fmla="*/ 4828 h 80461"/>
                  <a:gd name="connsiteX1" fmla="*/ 53748 w 70805"/>
                  <a:gd name="connsiteY1" fmla="*/ 4828 h 80461"/>
                  <a:gd name="connsiteX2" fmla="*/ 66300 w 70805"/>
                  <a:gd name="connsiteY2" fmla="*/ 17380 h 80461"/>
                  <a:gd name="connsiteX3" fmla="*/ 66300 w 70805"/>
                  <a:gd name="connsiteY3" fmla="*/ 77886 h 80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805" h="80461">
                    <a:moveTo>
                      <a:pt x="4828" y="4828"/>
                    </a:moveTo>
                    <a:lnTo>
                      <a:pt x="53748" y="4828"/>
                    </a:lnTo>
                    <a:cubicBezTo>
                      <a:pt x="60507" y="4828"/>
                      <a:pt x="66300" y="10299"/>
                      <a:pt x="66300" y="17380"/>
                    </a:cubicBezTo>
                    <a:lnTo>
                      <a:pt x="66300" y="77886"/>
                    </a:ln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C590B7F-C7A0-4A34-8C4C-84F1F306ECD7}"/>
                  </a:ext>
                </a:extLst>
              </p:cNvPr>
              <p:cNvSpPr/>
              <p:nvPr/>
            </p:nvSpPr>
            <p:spPr>
              <a:xfrm>
                <a:off x="10815308" y="6277328"/>
                <a:ext cx="263912" cy="267131"/>
              </a:xfrm>
              <a:custGeom>
                <a:avLst/>
                <a:gdLst>
                  <a:gd name="connsiteX0" fmla="*/ 120491 w 263912"/>
                  <a:gd name="connsiteY0" fmla="*/ 262303 h 267130"/>
                  <a:gd name="connsiteX1" fmla="*/ 5270 w 263912"/>
                  <a:gd name="connsiteY1" fmla="*/ 142255 h 267130"/>
                  <a:gd name="connsiteX2" fmla="*/ 134008 w 263912"/>
                  <a:gd name="connsiteY2" fmla="*/ 4828 h 267130"/>
                  <a:gd name="connsiteX3" fmla="*/ 219297 w 263912"/>
                  <a:gd name="connsiteY3" fmla="*/ 230119 h 267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912" h="267130">
                    <a:moveTo>
                      <a:pt x="120491" y="262303"/>
                    </a:moveTo>
                    <a:cubicBezTo>
                      <a:pt x="120491" y="262303"/>
                      <a:pt x="16213" y="253292"/>
                      <a:pt x="5270" y="142255"/>
                    </a:cubicBezTo>
                    <a:cubicBezTo>
                      <a:pt x="-201" y="87220"/>
                      <a:pt x="45179" y="4828"/>
                      <a:pt x="134008" y="4828"/>
                    </a:cubicBezTo>
                    <a:cubicBezTo>
                      <a:pt x="247941" y="5150"/>
                      <a:pt x="307161" y="149980"/>
                      <a:pt x="219297" y="230119"/>
                    </a:cubicBez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6A450B-0BB8-46FA-BD70-F090B16874B6}"/>
                  </a:ext>
                </a:extLst>
              </p:cNvPr>
              <p:cNvSpPr/>
              <p:nvPr/>
            </p:nvSpPr>
            <p:spPr>
              <a:xfrm>
                <a:off x="10944489" y="6278615"/>
                <a:ext cx="9655" cy="144830"/>
              </a:xfrm>
              <a:custGeom>
                <a:avLst/>
                <a:gdLst>
                  <a:gd name="connsiteX0" fmla="*/ 4828 w 9655"/>
                  <a:gd name="connsiteY0" fmla="*/ 4828 h 144830"/>
                  <a:gd name="connsiteX1" fmla="*/ 4828 w 9655"/>
                  <a:gd name="connsiteY1" fmla="*/ 140968 h 144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144830">
                    <a:moveTo>
                      <a:pt x="4828" y="4828"/>
                    </a:moveTo>
                    <a:lnTo>
                      <a:pt x="4828" y="14096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6715DC32-6886-46EA-B973-5F37C4541A25}"/>
                  </a:ext>
                </a:extLst>
              </p:cNvPr>
              <p:cNvSpPr/>
              <p:nvPr/>
            </p:nvSpPr>
            <p:spPr>
              <a:xfrm>
                <a:off x="10944489" y="6414755"/>
                <a:ext cx="99772" cy="93335"/>
              </a:xfrm>
              <a:custGeom>
                <a:avLst/>
                <a:gdLst>
                  <a:gd name="connsiteX0" fmla="*/ 4828 w 99771"/>
                  <a:gd name="connsiteY0" fmla="*/ 4828 h 93334"/>
                  <a:gd name="connsiteX1" fmla="*/ 96231 w 99771"/>
                  <a:gd name="connsiteY1" fmla="*/ 90438 h 9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771" h="93334">
                    <a:moveTo>
                      <a:pt x="4828" y="4828"/>
                    </a:moveTo>
                    <a:lnTo>
                      <a:pt x="96231" y="90438"/>
                    </a:lnTo>
                  </a:path>
                </a:pathLst>
              </a:custGeom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75CC18F-A5D1-4EEE-B9B0-0B43D9FC6667}"/>
                  </a:ext>
                </a:extLst>
              </p:cNvPr>
              <p:cNvSpPr/>
              <p:nvPr/>
            </p:nvSpPr>
            <p:spPr>
              <a:xfrm>
                <a:off x="10815751" y="6319489"/>
                <a:ext cx="231728" cy="102990"/>
              </a:xfrm>
              <a:custGeom>
                <a:avLst/>
                <a:gdLst>
                  <a:gd name="connsiteX0" fmla="*/ 227544 w 231728"/>
                  <a:gd name="connsiteY0" fmla="*/ 4828 h 102990"/>
                  <a:gd name="connsiteX1" fmla="*/ 133565 w 231728"/>
                  <a:gd name="connsiteY1" fmla="*/ 100094 h 102990"/>
                  <a:gd name="connsiteX2" fmla="*/ 4828 w 231728"/>
                  <a:gd name="connsiteY2" fmla="*/ 100094 h 10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1728" h="102990">
                    <a:moveTo>
                      <a:pt x="227544" y="4828"/>
                    </a:moveTo>
                    <a:lnTo>
                      <a:pt x="133565" y="100094"/>
                    </a:lnTo>
                    <a:lnTo>
                      <a:pt x="4828" y="100094"/>
                    </a:lnTo>
                  </a:path>
                </a:pathLst>
              </a:custGeom>
              <a:noFill/>
              <a:ln w="19050" cap="flat">
                <a:solidFill>
                  <a:schemeClr val="accent2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BEB41ED-F31E-4D8C-8896-20838434DDA9}"/>
                  </a:ext>
                </a:extLst>
              </p:cNvPr>
              <p:cNvSpPr/>
              <p:nvPr/>
            </p:nvSpPr>
            <p:spPr>
              <a:xfrm>
                <a:off x="10731750" y="6669978"/>
                <a:ext cx="67587" cy="9655"/>
              </a:xfrm>
              <a:custGeom>
                <a:avLst/>
                <a:gdLst>
                  <a:gd name="connsiteX0" fmla="*/ 63403 w 67587"/>
                  <a:gd name="connsiteY0" fmla="*/ 4828 h 9655"/>
                  <a:gd name="connsiteX1" fmla="*/ 4828 w 67587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7587" h="9655">
                    <a:moveTo>
                      <a:pt x="63403" y="4828"/>
                    </a:moveTo>
                    <a:lnTo>
                      <a:pt x="4828" y="4828"/>
                    </a:lnTo>
                  </a:path>
                </a:pathLst>
              </a:custGeom>
              <a:ln w="19050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defTabSz="609576">
                  <a:defRPr/>
                </a:pPr>
                <a:endParaRPr lang="en-US" sz="384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</p:grpSp>
        <p:sp>
          <p:nvSpPr>
            <p:cNvPr id="51" name="Graphic 4">
              <a:extLst>
                <a:ext uri="{FF2B5EF4-FFF2-40B4-BE49-F238E27FC236}">
                  <a16:creationId xmlns:a16="http://schemas.microsoft.com/office/drawing/2014/main" id="{03C35394-76CD-49D9-B139-29FDBF80DBA1}"/>
                </a:ext>
              </a:extLst>
            </p:cNvPr>
            <p:cNvSpPr/>
            <p:nvPr/>
          </p:nvSpPr>
          <p:spPr>
            <a:xfrm>
              <a:off x="8105465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US" sz="3840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90DA6D-D7C8-40B3-BE66-715D9D35FD14}"/>
              </a:ext>
            </a:extLst>
          </p:cNvPr>
          <p:cNvGrpSpPr/>
          <p:nvPr/>
        </p:nvGrpSpPr>
        <p:grpSpPr>
          <a:xfrm>
            <a:off x="9523413" y="3129131"/>
            <a:ext cx="1749664" cy="1290508"/>
            <a:chOff x="11685514" y="3575284"/>
            <a:chExt cx="2099596" cy="1548610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0C5BA8B-4057-4F70-AFC0-F4CCF8000EB0}"/>
                </a:ext>
              </a:extLst>
            </p:cNvPr>
            <p:cNvGrpSpPr/>
            <p:nvPr/>
          </p:nvGrpSpPr>
          <p:grpSpPr>
            <a:xfrm>
              <a:off x="11685514" y="3826874"/>
              <a:ext cx="1861042" cy="944140"/>
              <a:chOff x="5880049" y="2024110"/>
              <a:chExt cx="488155" cy="247650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C6370932-220B-452A-85EE-0846E12C880D}"/>
                  </a:ext>
                </a:extLst>
              </p:cNvPr>
              <p:cNvSpPr/>
              <p:nvPr/>
            </p:nvSpPr>
            <p:spPr>
              <a:xfrm>
                <a:off x="5880049" y="2024110"/>
                <a:ext cx="488155" cy="247650"/>
              </a:xfrm>
              <a:custGeom>
                <a:avLst/>
                <a:gdLst>
                  <a:gd name="connsiteX0" fmla="*/ 0 w 736600"/>
                  <a:gd name="connsiteY0" fmla="*/ 215900 h 247650"/>
                  <a:gd name="connsiteX1" fmla="*/ 196850 w 736600"/>
                  <a:gd name="connsiteY1" fmla="*/ 158750 h 247650"/>
                  <a:gd name="connsiteX2" fmla="*/ 285750 w 736600"/>
                  <a:gd name="connsiteY2" fmla="*/ 247650 h 247650"/>
                  <a:gd name="connsiteX3" fmla="*/ 387350 w 736600"/>
                  <a:gd name="connsiteY3" fmla="*/ 69850 h 247650"/>
                  <a:gd name="connsiteX4" fmla="*/ 463550 w 736600"/>
                  <a:gd name="connsiteY4" fmla="*/ 146050 h 247650"/>
                  <a:gd name="connsiteX5" fmla="*/ 736600 w 736600"/>
                  <a:gd name="connsiteY5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6600" h="247650">
                    <a:moveTo>
                      <a:pt x="0" y="215900"/>
                    </a:moveTo>
                    <a:lnTo>
                      <a:pt x="196850" y="158750"/>
                    </a:lnTo>
                    <a:lnTo>
                      <a:pt x="285750" y="247650"/>
                    </a:lnTo>
                    <a:lnTo>
                      <a:pt x="387350" y="69850"/>
                    </a:lnTo>
                    <a:lnTo>
                      <a:pt x="463550" y="146050"/>
                    </a:lnTo>
                    <a:lnTo>
                      <a:pt x="736600" y="0"/>
                    </a:lnTo>
                  </a:path>
                </a:pathLst>
              </a:custGeom>
              <a:ln w="19050">
                <a:solidFill>
                  <a:schemeClr val="accent2"/>
                </a:solidFill>
                <a:headEnd/>
                <a:tailEnd type="arrow" w="lg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4308">
                  <a:defRPr/>
                </a:pPr>
                <a:endParaRPr lang="en-US" sz="3200" dirty="0">
                  <a:solidFill>
                    <a:srgbClr val="FFFFFF"/>
                  </a:solidFill>
                  <a:latin typeface="Amazon Ember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4BB18739-4F21-4F22-9685-3D36D10E9084}"/>
                  </a:ext>
                </a:extLst>
              </p:cNvPr>
              <p:cNvSpPr/>
              <p:nvPr/>
            </p:nvSpPr>
            <p:spPr>
              <a:xfrm>
                <a:off x="6083378" y="2081527"/>
                <a:ext cx="132816" cy="132816"/>
              </a:xfrm>
              <a:prstGeom prst="ellipse">
                <a:avLst/>
              </a:prstGeom>
              <a:solidFill>
                <a:srgbClr val="282828"/>
              </a:solidFill>
              <a:ln w="12700" cap="flat">
                <a:solidFill>
                  <a:srgbClr val="527FFF"/>
                </a:solidFill>
                <a:prstDash val="solid"/>
                <a:miter lim="800000"/>
                <a:headEnd/>
                <a:tailEnd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08">
                  <a:defRPr/>
                </a:pPr>
                <a:endParaRPr lang="en-US" sz="1200" b="1" dirty="0">
                  <a:solidFill>
                    <a:srgbClr val="50AA4B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9ECB6CE-5F9E-44CC-83BB-427C85EFBA42}"/>
                  </a:ext>
                </a:extLst>
              </p:cNvPr>
              <p:cNvSpPr/>
              <p:nvPr/>
            </p:nvSpPr>
            <p:spPr>
              <a:xfrm>
                <a:off x="6083378" y="2081528"/>
                <a:ext cx="132816" cy="132816"/>
              </a:xfrm>
              <a:prstGeom prst="ellipse">
                <a:avLst/>
              </a:prstGeom>
              <a:solidFill>
                <a:srgbClr val="253241"/>
              </a:solidFill>
              <a:ln w="19050" cap="rnd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rot="0" spcFirstLastPara="0" vertOverflow="overflow" horzOverflow="overflow" vert="horz" wrap="square" lIns="12192" tIns="0" rIns="0" bIns="1219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08">
                  <a:defRPr/>
                </a:pPr>
                <a:r>
                  <a:rPr lang="en-US" sz="2000" b="1" dirty="0">
                    <a:solidFill>
                      <a:srgbClr val="FFFFF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r>
                  <a:rPr lang="en-US" sz="1067" b="1" dirty="0">
                    <a:solidFill>
                      <a:srgbClr val="FFFFF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 </a:t>
                </a:r>
                <a:endParaRPr lang="en-US" sz="1200" b="1" dirty="0">
                  <a:solidFill>
                    <a:srgbClr val="FFFFFF"/>
                  </a:solidFill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</p:txBody>
          </p:sp>
        </p:grpSp>
        <p:sp>
          <p:nvSpPr>
            <p:cNvPr id="52" name="Graphic 4">
              <a:extLst>
                <a:ext uri="{FF2B5EF4-FFF2-40B4-BE49-F238E27FC236}">
                  <a16:creationId xmlns:a16="http://schemas.microsoft.com/office/drawing/2014/main" id="{FA2211D3-51D6-4835-A51D-22EC42A87873}"/>
                </a:ext>
              </a:extLst>
            </p:cNvPr>
            <p:cNvSpPr/>
            <p:nvPr/>
          </p:nvSpPr>
          <p:spPr>
            <a:xfrm>
              <a:off x="11685515" y="3575284"/>
              <a:ext cx="2099595" cy="1548610"/>
            </a:xfrm>
            <a:custGeom>
              <a:avLst/>
              <a:gdLst>
                <a:gd name="connsiteX0" fmla="*/ 2099596 w 2099595"/>
                <a:gd name="connsiteY0" fmla="*/ 2090452 h 2090451"/>
                <a:gd name="connsiteX1" fmla="*/ 0 w 2099595"/>
                <a:gd name="connsiteY1" fmla="*/ 2090452 h 2090451"/>
                <a:gd name="connsiteX2" fmla="*/ 0 w 2099595"/>
                <a:gd name="connsiteY2" fmla="*/ 0 h 2090451"/>
                <a:gd name="connsiteX3" fmla="*/ 0 w 2099595"/>
                <a:gd name="connsiteY3" fmla="*/ 0 h 2090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9595" h="2090451">
                  <a:moveTo>
                    <a:pt x="2099596" y="2090452"/>
                  </a:moveTo>
                  <a:lnTo>
                    <a:pt x="0" y="209045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defTabSz="609576">
                <a:defRPr/>
              </a:pPr>
              <a:endParaRPr lang="en-US" sz="3840" dirty="0">
                <a:solidFill>
                  <a:srgbClr val="FFFFFF"/>
                </a:solidFill>
                <a:latin typeface="Amazon Ember"/>
              </a:endParaRPr>
            </a:p>
          </p:txBody>
        </p: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303B92-8F64-7246-B442-7D7C841A5A1C}"/>
              </a:ext>
            </a:extLst>
          </p:cNvPr>
          <p:cNvCxnSpPr/>
          <p:nvPr/>
        </p:nvCxnSpPr>
        <p:spPr>
          <a:xfrm>
            <a:off x="2822092" y="1094043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0FE875-1069-B249-AA4C-E56081AD96F4}"/>
              </a:ext>
            </a:extLst>
          </p:cNvPr>
          <p:cNvCxnSpPr/>
          <p:nvPr/>
        </p:nvCxnSpPr>
        <p:spPr>
          <a:xfrm>
            <a:off x="6007110" y="1094043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3B60FE6-7DD5-1340-833C-8FD73AB98260}"/>
              </a:ext>
            </a:extLst>
          </p:cNvPr>
          <p:cNvCxnSpPr/>
          <p:nvPr/>
        </p:nvCxnSpPr>
        <p:spPr>
          <a:xfrm>
            <a:off x="8791448" y="1094043"/>
            <a:ext cx="0" cy="4544840"/>
          </a:xfrm>
          <a:prstGeom prst="line">
            <a:avLst/>
          </a:prstGeom>
          <a:ln w="15875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Graphic 4">
            <a:extLst>
              <a:ext uri="{FF2B5EF4-FFF2-40B4-BE49-F238E27FC236}">
                <a16:creationId xmlns:a16="http://schemas.microsoft.com/office/drawing/2014/main" id="{909F4D23-7FCB-EE4F-9F63-20F748E48536}"/>
              </a:ext>
            </a:extLst>
          </p:cNvPr>
          <p:cNvSpPr/>
          <p:nvPr/>
        </p:nvSpPr>
        <p:spPr>
          <a:xfrm>
            <a:off x="639063" y="3123709"/>
            <a:ext cx="1779322" cy="1334520"/>
          </a:xfrm>
          <a:custGeom>
            <a:avLst/>
            <a:gdLst>
              <a:gd name="connsiteX0" fmla="*/ 2099596 w 2099595"/>
              <a:gd name="connsiteY0" fmla="*/ 2090452 h 2090451"/>
              <a:gd name="connsiteX1" fmla="*/ 0 w 2099595"/>
              <a:gd name="connsiteY1" fmla="*/ 2090452 h 2090451"/>
              <a:gd name="connsiteX2" fmla="*/ 0 w 2099595"/>
              <a:gd name="connsiteY2" fmla="*/ 0 h 2090451"/>
              <a:gd name="connsiteX3" fmla="*/ 0 w 2099595"/>
              <a:gd name="connsiteY3" fmla="*/ 0 h 2090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595" h="2090451">
                <a:moveTo>
                  <a:pt x="2099596" y="2090452"/>
                </a:moveTo>
                <a:lnTo>
                  <a:pt x="0" y="2090452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19050" cap="flat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pPr defTabSz="380985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dirty="0">
              <a:solidFill>
                <a:srgbClr val="1D516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8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028" y="267870"/>
            <a:ext cx="10972800" cy="535531"/>
          </a:xfrm>
        </p:spPr>
        <p:txBody>
          <a:bodyPr/>
          <a:lstStyle/>
          <a:p>
            <a:r>
              <a:rPr lang="en-US" b="1" dirty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182" indent="-457182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Introduction to Amazon Cloud  </a:t>
            </a:r>
          </a:p>
          <a:p>
            <a:pPr marL="457182" indent="-457182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AWS Global Reach</a:t>
            </a:r>
          </a:p>
          <a:p>
            <a:pPr marL="457182" indent="-457182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Amazon EC2 Overview</a:t>
            </a:r>
          </a:p>
          <a:p>
            <a:pPr marL="457182" indent="-457182">
              <a:buClr>
                <a:schemeClr val="accent1"/>
              </a:buClr>
              <a:buFont typeface="Arial" charset="0"/>
              <a:buChar char="•"/>
            </a:pPr>
            <a:r>
              <a:rPr lang="en-US" dirty="0"/>
              <a:t>Amazon EC2 Spot Overview</a:t>
            </a:r>
          </a:p>
        </p:txBody>
      </p:sp>
    </p:spTree>
    <p:extLst>
      <p:ext uri="{BB962C8B-B14F-4D97-AF65-F5344CB8AC3E}">
        <p14:creationId xmlns:p14="http://schemas.microsoft.com/office/powerpoint/2010/main" val="2657497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9195" y="498587"/>
            <a:ext cx="10972800" cy="535531"/>
          </a:xfrm>
        </p:spPr>
        <p:txBody>
          <a:bodyPr>
            <a:noAutofit/>
          </a:bodyPr>
          <a:lstStyle/>
          <a:p>
            <a:r>
              <a:rPr lang="en-US" b="1" dirty="0"/>
              <a:t>Simplifying capacity and cost optimization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50ACD1C-82FF-964D-A231-6CEAEFEF1274}"/>
              </a:ext>
            </a:extLst>
          </p:cNvPr>
          <p:cNvGraphicFramePr>
            <a:graphicFrameLocks noGrp="1"/>
          </p:cNvGraphicFramePr>
          <p:nvPr/>
        </p:nvGraphicFramePr>
        <p:xfrm>
          <a:off x="579195" y="1698536"/>
          <a:ext cx="8032568" cy="3514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D4576A1-EC52-4800-08FD-21C36A8F0685}"/>
              </a:ext>
            </a:extLst>
          </p:cNvPr>
          <p:cNvSpPr/>
          <p:nvPr/>
        </p:nvSpPr>
        <p:spPr>
          <a:xfrm>
            <a:off x="8938681" y="2296115"/>
            <a:ext cx="28912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 USING </a:t>
            </a:r>
            <a:r>
              <a:rPr lang="en-US" sz="1200" b="1" spc="251" dirty="0">
                <a:solidFill>
                  <a:schemeClr val="accent5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SPOT</a:t>
            </a: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b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FLEXIBLE,</a:t>
            </a:r>
            <a:b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FAULT-TOLERANT WORKLOADS</a:t>
            </a:r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E923ACAC-FB03-2BFE-BA28-B5B01136A4A2}"/>
              </a:ext>
            </a:extLst>
          </p:cNvPr>
          <p:cNvSpPr/>
          <p:nvPr/>
        </p:nvSpPr>
        <p:spPr>
          <a:xfrm flipH="1">
            <a:off x="8600531" y="2121978"/>
            <a:ext cx="152400" cy="989793"/>
          </a:xfrm>
          <a:prstGeom prst="leftBracket">
            <a:avLst>
              <a:gd name="adj" fmla="val 0"/>
            </a:avLst>
          </a:prstGeom>
          <a:ln>
            <a:solidFill>
              <a:schemeClr val="accent5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6" name="Left Bracket 5">
            <a:extLst>
              <a:ext uri="{FF2B5EF4-FFF2-40B4-BE49-F238E27FC236}">
                <a16:creationId xmlns:a16="http://schemas.microsoft.com/office/drawing/2014/main" id="{D887C191-8926-38EB-0D2F-8E5090CD5A9F}"/>
              </a:ext>
            </a:extLst>
          </p:cNvPr>
          <p:cNvSpPr/>
          <p:nvPr/>
        </p:nvSpPr>
        <p:spPr>
          <a:xfrm flipH="1">
            <a:off x="8600532" y="3242113"/>
            <a:ext cx="152400" cy="1086357"/>
          </a:xfrm>
          <a:prstGeom prst="leftBracket">
            <a:avLst>
              <a:gd name="adj" fmla="val 0"/>
            </a:avLst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857C8E-8A4D-82E8-E785-A23079A505E4}"/>
              </a:ext>
            </a:extLst>
          </p:cNvPr>
          <p:cNvSpPr/>
          <p:nvPr/>
        </p:nvSpPr>
        <p:spPr>
          <a:xfrm>
            <a:off x="8938681" y="3436842"/>
            <a:ext cx="29555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SCALE USING </a:t>
            </a:r>
            <a:r>
              <a:rPr lang="en-US" sz="1200" b="1" spc="251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ON-DEMAND</a:t>
            </a: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FOR NEW OR STATEFUL SPIKY WORKLOADS</a:t>
            </a:r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16BCFA08-53BC-F60C-DE8B-F2D16670191B}"/>
              </a:ext>
            </a:extLst>
          </p:cNvPr>
          <p:cNvSpPr/>
          <p:nvPr/>
        </p:nvSpPr>
        <p:spPr>
          <a:xfrm flipH="1">
            <a:off x="8611763" y="4440606"/>
            <a:ext cx="152400" cy="510540"/>
          </a:xfrm>
          <a:prstGeom prst="leftBracket">
            <a:avLst>
              <a:gd name="adj" fmla="val 0"/>
            </a:avLst>
          </a:prstGeom>
          <a:ln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5FD15-00D0-3C70-F898-32EFB97EFF67}"/>
              </a:ext>
            </a:extLst>
          </p:cNvPr>
          <p:cNvSpPr/>
          <p:nvPr/>
        </p:nvSpPr>
        <p:spPr>
          <a:xfrm>
            <a:off x="8948982" y="4361279"/>
            <a:ext cx="3134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600"/>
              </a:spcAft>
            </a:pP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USE </a:t>
            </a:r>
            <a:r>
              <a:rPr lang="en-US" sz="1200" b="1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RIs </a:t>
            </a: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AND</a:t>
            </a:r>
            <a:r>
              <a:rPr lang="en-US" sz="1200" b="1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200" b="1" spc="251" dirty="0">
                <a:solidFill>
                  <a:schemeClr val="accent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SAVINGS PLANS</a:t>
            </a:r>
            <a:r>
              <a:rPr lang="en-US" sz="1200" b="1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FOR KNOWN/</a:t>
            </a:r>
            <a:b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</a:br>
            <a:r>
              <a:rPr lang="en-US" sz="1200" spc="251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STEADY-STATE WORKLOADS</a:t>
            </a:r>
          </a:p>
        </p:txBody>
      </p:sp>
    </p:spTree>
    <p:extLst>
      <p:ext uri="{BB962C8B-B14F-4D97-AF65-F5344CB8AC3E}">
        <p14:creationId xmlns:p14="http://schemas.microsoft.com/office/powerpoint/2010/main" val="201829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53FA8-F844-DA01-4A10-426B6F81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83943"/>
            <a:ext cx="7747000" cy="1421928"/>
          </a:xfrm>
        </p:spPr>
        <p:txBody>
          <a:bodyPr/>
          <a:lstStyle/>
          <a:p>
            <a:r>
              <a:rPr lang="en-US" dirty="0"/>
              <a:t>Amazon EC2 Spot Overview</a:t>
            </a:r>
          </a:p>
        </p:txBody>
      </p:sp>
    </p:spTree>
    <p:extLst>
      <p:ext uri="{BB962C8B-B14F-4D97-AF65-F5344CB8AC3E}">
        <p14:creationId xmlns:p14="http://schemas.microsoft.com/office/powerpoint/2010/main" val="115238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293FA4A-5568-E735-1A47-1E65992E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255489"/>
            <a:ext cx="11262360" cy="535531"/>
          </a:xfrm>
        </p:spPr>
        <p:txBody>
          <a:bodyPr/>
          <a:lstStyle/>
          <a:p>
            <a:r>
              <a:rPr lang="en-US" dirty="0">
                <a:latin typeface="+mn-lt"/>
              </a:rPr>
              <a:t>Amazon EC2 Spot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BB12D54-EFA2-ABEB-710C-D3334F1BA511}"/>
              </a:ext>
            </a:extLst>
          </p:cNvPr>
          <p:cNvGrpSpPr/>
          <p:nvPr/>
        </p:nvGrpSpPr>
        <p:grpSpPr>
          <a:xfrm>
            <a:off x="628440" y="1960561"/>
            <a:ext cx="2419526" cy="1546222"/>
            <a:chOff x="811542" y="1960560"/>
            <a:chExt cx="2419526" cy="15462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D40C41-9EB0-46B1-C52A-6C568E6181BA}"/>
                </a:ext>
              </a:extLst>
            </p:cNvPr>
            <p:cNvSpPr txBox="1"/>
            <p:nvPr/>
          </p:nvSpPr>
          <p:spPr>
            <a:xfrm>
              <a:off x="811542" y="2639878"/>
              <a:ext cx="2419526" cy="86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400" b="1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Faster results</a:t>
              </a:r>
            </a:p>
            <a:p>
              <a:pPr algn="ctr"/>
              <a:r>
                <a:rPr lang="en-US" sz="140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Increase throughput up to 10x while staying in budget</a:t>
              </a:r>
            </a:p>
          </p:txBody>
        </p:sp>
        <p:grpSp>
          <p:nvGrpSpPr>
            <p:cNvPr id="15" name="Group 4">
              <a:extLst>
                <a:ext uri="{FF2B5EF4-FFF2-40B4-BE49-F238E27FC236}">
                  <a16:creationId xmlns:a16="http://schemas.microsoft.com/office/drawing/2014/main" id="{C57E2AAA-8624-AF40-36AC-9ED2BB99B94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575697" y="1960560"/>
              <a:ext cx="891217" cy="537833"/>
              <a:chOff x="2621" y="1462"/>
              <a:chExt cx="517" cy="312"/>
            </a:xfrm>
            <a:solidFill>
              <a:srgbClr val="F2F4F4"/>
            </a:solidFill>
          </p:grpSpPr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D8513C9D-5847-1E77-6B28-49A341626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462"/>
                <a:ext cx="517" cy="265"/>
              </a:xfrm>
              <a:custGeom>
                <a:avLst/>
                <a:gdLst>
                  <a:gd name="T0" fmla="*/ 139 w 246"/>
                  <a:gd name="T1" fmla="*/ 124 h 125"/>
                  <a:gd name="T2" fmla="*/ 246 w 246"/>
                  <a:gd name="T3" fmla="*/ 125 h 125"/>
                  <a:gd name="T4" fmla="*/ 123 w 246"/>
                  <a:gd name="T5" fmla="*/ 1 h 125"/>
                  <a:gd name="T6" fmla="*/ 0 w 246"/>
                  <a:gd name="T7" fmla="*/ 123 h 125"/>
                  <a:gd name="T8" fmla="*/ 95 w 246"/>
                  <a:gd name="T9" fmla="*/ 12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25">
                    <a:moveTo>
                      <a:pt x="139" y="124"/>
                    </a:moveTo>
                    <a:cubicBezTo>
                      <a:pt x="246" y="125"/>
                      <a:pt x="246" y="125"/>
                      <a:pt x="246" y="125"/>
                    </a:cubicBezTo>
                    <a:cubicBezTo>
                      <a:pt x="246" y="57"/>
                      <a:pt x="191" y="1"/>
                      <a:pt x="123" y="1"/>
                    </a:cubicBezTo>
                    <a:cubicBezTo>
                      <a:pt x="56" y="0"/>
                      <a:pt x="0" y="55"/>
                      <a:pt x="0" y="123"/>
                    </a:cubicBezTo>
                    <a:cubicBezTo>
                      <a:pt x="95" y="124"/>
                      <a:pt x="95" y="124"/>
                      <a:pt x="95" y="124"/>
                    </a:cubicBezTo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665A8B09-9E0D-7180-E116-E1699DEDB9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462"/>
                <a:ext cx="517" cy="265"/>
              </a:xfrm>
              <a:custGeom>
                <a:avLst/>
                <a:gdLst>
                  <a:gd name="T0" fmla="*/ 139 w 246"/>
                  <a:gd name="T1" fmla="*/ 124 h 125"/>
                  <a:gd name="T2" fmla="*/ 246 w 246"/>
                  <a:gd name="T3" fmla="*/ 125 h 125"/>
                  <a:gd name="T4" fmla="*/ 123 w 246"/>
                  <a:gd name="T5" fmla="*/ 1 h 125"/>
                  <a:gd name="T6" fmla="*/ 0 w 246"/>
                  <a:gd name="T7" fmla="*/ 123 h 125"/>
                  <a:gd name="T8" fmla="*/ 95 w 246"/>
                  <a:gd name="T9" fmla="*/ 12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125">
                    <a:moveTo>
                      <a:pt x="139" y="124"/>
                    </a:moveTo>
                    <a:cubicBezTo>
                      <a:pt x="246" y="125"/>
                      <a:pt x="246" y="125"/>
                      <a:pt x="246" y="125"/>
                    </a:cubicBezTo>
                    <a:cubicBezTo>
                      <a:pt x="246" y="57"/>
                      <a:pt x="191" y="1"/>
                      <a:pt x="123" y="1"/>
                    </a:cubicBezTo>
                    <a:cubicBezTo>
                      <a:pt x="56" y="0"/>
                      <a:pt x="0" y="55"/>
                      <a:pt x="0" y="123"/>
                    </a:cubicBezTo>
                    <a:cubicBezTo>
                      <a:pt x="95" y="124"/>
                      <a:pt x="95" y="124"/>
                      <a:pt x="95" y="124"/>
                    </a:cubicBezTo>
                  </a:path>
                </a:pathLst>
              </a:custGeom>
              <a:solidFill>
                <a:srgbClr val="232F3D"/>
              </a:solid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B8E500FD-EF15-A249-5272-7167765E5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1682"/>
                <a:ext cx="91" cy="92"/>
              </a:xfrm>
              <a:custGeom>
                <a:avLst/>
                <a:gdLst>
                  <a:gd name="T0" fmla="*/ 43 w 43"/>
                  <a:gd name="T1" fmla="*/ 21 h 43"/>
                  <a:gd name="T2" fmla="*/ 21 w 43"/>
                  <a:gd name="T3" fmla="*/ 42 h 43"/>
                  <a:gd name="T4" fmla="*/ 0 w 43"/>
                  <a:gd name="T5" fmla="*/ 21 h 43"/>
                  <a:gd name="T6" fmla="*/ 21 w 43"/>
                  <a:gd name="T7" fmla="*/ 0 h 43"/>
                  <a:gd name="T8" fmla="*/ 43 w 43"/>
                  <a:gd name="T9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43">
                    <a:moveTo>
                      <a:pt x="43" y="21"/>
                    </a:moveTo>
                    <a:cubicBezTo>
                      <a:pt x="43" y="33"/>
                      <a:pt x="33" y="43"/>
                      <a:pt x="21" y="42"/>
                    </a:cubicBezTo>
                    <a:cubicBezTo>
                      <a:pt x="9" y="42"/>
                      <a:pt x="0" y="33"/>
                      <a:pt x="0" y="21"/>
                    </a:cubicBezTo>
                    <a:cubicBezTo>
                      <a:pt x="0" y="9"/>
                      <a:pt x="10" y="0"/>
                      <a:pt x="21" y="0"/>
                    </a:cubicBezTo>
                    <a:cubicBezTo>
                      <a:pt x="33" y="0"/>
                      <a:pt x="43" y="9"/>
                      <a:pt x="43" y="21"/>
                    </a:cubicBezTo>
                    <a:close/>
                  </a:path>
                </a:pathLst>
              </a:custGeom>
              <a:solidFill>
                <a:srgbClr val="232F3D"/>
              </a:solid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 dirty="0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3719092C-7F10-4431-9840-1FCB9B8CD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8" y="1494"/>
                <a:ext cx="271" cy="180"/>
              </a:xfrm>
              <a:custGeom>
                <a:avLst/>
                <a:gdLst>
                  <a:gd name="T0" fmla="*/ 129 w 129"/>
                  <a:gd name="T1" fmla="*/ 29 h 85"/>
                  <a:gd name="T2" fmla="*/ 0 w 129"/>
                  <a:gd name="T3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29" h="85">
                    <a:moveTo>
                      <a:pt x="129" y="29"/>
                    </a:moveTo>
                    <a:cubicBezTo>
                      <a:pt x="65" y="0"/>
                      <a:pt x="7" y="51"/>
                      <a:pt x="0" y="85"/>
                    </a:cubicBezTo>
                  </a:path>
                </a:pathLst>
              </a:custGeom>
              <a:solidFill>
                <a:srgbClr val="232F3D"/>
              </a:solid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FFD17765-A8D6-78D1-52CB-A1DAA2F24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1519"/>
                <a:ext cx="92" cy="174"/>
              </a:xfrm>
              <a:custGeom>
                <a:avLst/>
                <a:gdLst>
                  <a:gd name="T0" fmla="*/ 92 w 92"/>
                  <a:gd name="T1" fmla="*/ 0 h 174"/>
                  <a:gd name="T2" fmla="*/ 0 w 92"/>
                  <a:gd name="T3" fmla="*/ 174 h 174"/>
                  <a:gd name="T4" fmla="*/ 92 w 92"/>
                  <a:gd name="T5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174">
                    <a:moveTo>
                      <a:pt x="92" y="0"/>
                    </a:moveTo>
                    <a:lnTo>
                      <a:pt x="0" y="174"/>
                    </a:lnTo>
                    <a:lnTo>
                      <a:pt x="92" y="0"/>
                    </a:lnTo>
                    <a:close/>
                  </a:path>
                </a:pathLst>
              </a:custGeom>
              <a:grpFill/>
              <a:ln w="19050" cap="rnd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23" name="Line 10">
                <a:extLst>
                  <a:ext uri="{FF2B5EF4-FFF2-40B4-BE49-F238E27FC236}">
                    <a16:creationId xmlns:a16="http://schemas.microsoft.com/office/drawing/2014/main" id="{882873E0-A922-8B3A-0702-F3E0D0574C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94" y="1519"/>
                <a:ext cx="92" cy="174"/>
              </a:xfrm>
              <a:prstGeom prst="line">
                <a:avLst/>
              </a:prstGeom>
              <a:grpFill/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54221C61-9262-C790-2AB2-9B8C5DE5A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5" y="1577"/>
                <a:ext cx="210" cy="165"/>
              </a:xfrm>
              <a:custGeom>
                <a:avLst/>
                <a:gdLst>
                  <a:gd name="T0" fmla="*/ 100 w 100"/>
                  <a:gd name="T1" fmla="*/ 22 h 78"/>
                  <a:gd name="T2" fmla="*/ 0 w 100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0" h="78">
                    <a:moveTo>
                      <a:pt x="100" y="22"/>
                    </a:moveTo>
                    <a:cubicBezTo>
                      <a:pt x="50" y="0"/>
                      <a:pt x="8" y="44"/>
                      <a:pt x="0" y="78"/>
                    </a:cubicBezTo>
                  </a:path>
                </a:pathLst>
              </a:custGeom>
              <a:solidFill>
                <a:srgbClr val="232F3D"/>
              </a:solid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8B5BEFF-AC9B-E0B2-829F-47D82918A0FB}"/>
              </a:ext>
            </a:extLst>
          </p:cNvPr>
          <p:cNvGrpSpPr/>
          <p:nvPr/>
        </p:nvGrpSpPr>
        <p:grpSpPr>
          <a:xfrm>
            <a:off x="260108" y="3780366"/>
            <a:ext cx="3156191" cy="1673485"/>
            <a:chOff x="717307" y="3780364"/>
            <a:chExt cx="3156191" cy="167348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8EF2E52-9E94-07C9-2E8B-BC1016353DAB}"/>
                </a:ext>
              </a:extLst>
            </p:cNvPr>
            <p:cNvSpPr txBox="1"/>
            <p:nvPr/>
          </p:nvSpPr>
          <p:spPr>
            <a:xfrm>
              <a:off x="717307" y="4586945"/>
              <a:ext cx="3156191" cy="8669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400" b="1" dirty="0">
                  <a:ea typeface="Amazon Ember" panose="020B0603020204020204" pitchFamily="34" charset="0"/>
                  <a:cs typeface="Amazon Ember" panose="020B0603020204020204" pitchFamily="34" charset="0"/>
                </a:rPr>
                <a:t>Easy to use</a:t>
              </a:r>
            </a:p>
            <a:p>
              <a:pPr algn="ctr"/>
              <a:r>
                <a:rPr lang="en-US" sz="1400" dirty="0">
                  <a:ea typeface="Amazon Ember" panose="020B0603020204020204" pitchFamily="34" charset="0"/>
                  <a:cs typeface="Amazon Ember" panose="020B0603020204020204" pitchFamily="34" charset="0"/>
                </a:rPr>
                <a:t>Launch through AWS services or integrated third-parties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058043A-E9C5-AF62-915B-27AD2494E066}"/>
                </a:ext>
              </a:extLst>
            </p:cNvPr>
            <p:cNvGrpSpPr/>
            <p:nvPr/>
          </p:nvGrpSpPr>
          <p:grpSpPr>
            <a:xfrm>
              <a:off x="1823492" y="3780364"/>
              <a:ext cx="943821" cy="647426"/>
              <a:chOff x="6958963" y="2017486"/>
              <a:chExt cx="973314" cy="667657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B50A6DE9-B60E-2403-9560-B591277A2E0C}"/>
                  </a:ext>
                </a:extLst>
              </p:cNvPr>
              <p:cNvSpPr/>
              <p:nvPr/>
            </p:nvSpPr>
            <p:spPr>
              <a:xfrm>
                <a:off x="6958963" y="2017486"/>
                <a:ext cx="504100" cy="504100"/>
              </a:xfrm>
              <a:prstGeom prst="ellipse">
                <a:avLst/>
              </a:prstGeom>
              <a:solidFill>
                <a:srgbClr val="232F3D"/>
              </a:solidFill>
              <a:ln w="19050">
                <a:solidFill>
                  <a:schemeClr val="accent1"/>
                </a:solidFill>
                <a:prstDash val="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DB859B0-A64B-8B97-1D75-11BBECF44A85}"/>
                  </a:ext>
                </a:extLst>
              </p:cNvPr>
              <p:cNvSpPr/>
              <p:nvPr/>
            </p:nvSpPr>
            <p:spPr>
              <a:xfrm>
                <a:off x="7024913" y="2083436"/>
                <a:ext cx="372199" cy="372199"/>
              </a:xfrm>
              <a:prstGeom prst="ellipse">
                <a:avLst/>
              </a:prstGeom>
              <a:solidFill>
                <a:srgbClr val="232F3D"/>
              </a:solidFill>
              <a:ln w="19050">
                <a:solidFill>
                  <a:schemeClr val="accent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69B53B9-168F-2405-8356-F7F883BB6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3904" y="2215895"/>
                <a:ext cx="332263" cy="469248"/>
              </a:xfrm>
              <a:custGeom>
                <a:avLst/>
                <a:gdLst>
                  <a:gd name="T0" fmla="*/ 0 w 114"/>
                  <a:gd name="T1" fmla="*/ 136 h 161"/>
                  <a:gd name="T2" fmla="*/ 0 w 114"/>
                  <a:gd name="T3" fmla="*/ 0 h 161"/>
                  <a:gd name="T4" fmla="*/ 114 w 114"/>
                  <a:gd name="T5" fmla="*/ 88 h 161"/>
                  <a:gd name="T6" fmla="*/ 70 w 114"/>
                  <a:gd name="T7" fmla="*/ 102 h 161"/>
                  <a:gd name="T8" fmla="*/ 93 w 114"/>
                  <a:gd name="T9" fmla="*/ 148 h 161"/>
                  <a:gd name="T10" fmla="*/ 66 w 114"/>
                  <a:gd name="T11" fmla="*/ 161 h 161"/>
                  <a:gd name="T12" fmla="*/ 39 w 114"/>
                  <a:gd name="T13" fmla="*/ 111 h 161"/>
                  <a:gd name="T14" fmla="*/ 0 w 114"/>
                  <a:gd name="T15" fmla="*/ 13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" h="161">
                    <a:moveTo>
                      <a:pt x="0" y="136"/>
                    </a:moveTo>
                    <a:lnTo>
                      <a:pt x="0" y="0"/>
                    </a:lnTo>
                    <a:lnTo>
                      <a:pt x="114" y="88"/>
                    </a:lnTo>
                    <a:lnTo>
                      <a:pt x="70" y="102"/>
                    </a:lnTo>
                    <a:lnTo>
                      <a:pt x="93" y="148"/>
                    </a:lnTo>
                    <a:lnTo>
                      <a:pt x="66" y="161"/>
                    </a:lnTo>
                    <a:lnTo>
                      <a:pt x="39" y="111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232F3D"/>
              </a:solidFill>
              <a:ln w="1905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00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D0CF9236-41FF-9EC0-4EDD-2832B485BD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383" y="2211596"/>
                <a:ext cx="361894" cy="242470"/>
              </a:xfrm>
              <a:custGeom>
                <a:avLst/>
                <a:gdLst>
                  <a:gd name="T0" fmla="*/ 100 w 100"/>
                  <a:gd name="T1" fmla="*/ 0 h 67"/>
                  <a:gd name="T2" fmla="*/ 67 w 100"/>
                  <a:gd name="T3" fmla="*/ 34 h 67"/>
                  <a:gd name="T4" fmla="*/ 33 w 100"/>
                  <a:gd name="T5" fmla="*/ 67 h 67"/>
                  <a:gd name="T6" fmla="*/ 0 w 100"/>
                  <a:gd name="T7" fmla="*/ 34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0" h="67">
                    <a:moveTo>
                      <a:pt x="100" y="0"/>
                    </a:moveTo>
                    <a:lnTo>
                      <a:pt x="67" y="34"/>
                    </a:lnTo>
                    <a:lnTo>
                      <a:pt x="33" y="67"/>
                    </a:lnTo>
                    <a:lnTo>
                      <a:pt x="0" y="34"/>
                    </a:lnTo>
                  </a:path>
                </a:pathLst>
              </a:custGeom>
              <a:noFill/>
              <a:ln w="19050" cap="rnd">
                <a:solidFill>
                  <a:schemeClr val="accent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76200" tIns="38100" rIns="76200" bIns="3810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sz="1500" dirty="0"/>
                  <a:t>          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49F5F7B-6C54-EAD3-AF97-455BCB0FE780}"/>
              </a:ext>
            </a:extLst>
          </p:cNvPr>
          <p:cNvGrpSpPr/>
          <p:nvPr/>
        </p:nvGrpSpPr>
        <p:grpSpPr>
          <a:xfrm>
            <a:off x="9434633" y="2566069"/>
            <a:ext cx="2122353" cy="1420352"/>
            <a:chOff x="9627766" y="2606909"/>
            <a:chExt cx="2122353" cy="142035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2450411-F9BB-82C2-33D7-E6C475279221}"/>
                </a:ext>
              </a:extLst>
            </p:cNvPr>
            <p:cNvSpPr txBox="1"/>
            <p:nvPr/>
          </p:nvSpPr>
          <p:spPr>
            <a:xfrm>
              <a:off x="9627766" y="3688707"/>
              <a:ext cx="212235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HPC</a:t>
              </a:r>
            </a:p>
          </p:txBody>
        </p:sp>
        <p:grpSp>
          <p:nvGrpSpPr>
            <p:cNvPr id="34" name="Graphic 56">
              <a:extLst>
                <a:ext uri="{FF2B5EF4-FFF2-40B4-BE49-F238E27FC236}">
                  <a16:creationId xmlns:a16="http://schemas.microsoft.com/office/drawing/2014/main" id="{71F6B4A1-F457-D8A2-A5EF-65DF8C374BA4}"/>
                </a:ext>
              </a:extLst>
            </p:cNvPr>
            <p:cNvGrpSpPr/>
            <p:nvPr/>
          </p:nvGrpSpPr>
          <p:grpSpPr>
            <a:xfrm>
              <a:off x="10136422" y="2606909"/>
              <a:ext cx="1057970" cy="798287"/>
              <a:chOff x="2718708" y="2013404"/>
              <a:chExt cx="1323063" cy="998311"/>
            </a:xfrm>
          </p:grpSpPr>
          <p:sp>
            <p:nvSpPr>
              <p:cNvPr id="35" name="Freeform: Shape 58">
                <a:extLst>
                  <a:ext uri="{FF2B5EF4-FFF2-40B4-BE49-F238E27FC236}">
                    <a16:creationId xmlns:a16="http://schemas.microsoft.com/office/drawing/2014/main" id="{381C2C57-62C5-91AE-3707-15D048483319}"/>
                  </a:ext>
                </a:extLst>
              </p:cNvPr>
              <p:cNvSpPr/>
              <p:nvPr/>
            </p:nvSpPr>
            <p:spPr>
              <a:xfrm>
                <a:off x="3298450" y="2928723"/>
                <a:ext cx="186432" cy="18042"/>
              </a:xfrm>
              <a:custGeom>
                <a:avLst/>
                <a:gdLst>
                  <a:gd name="connsiteX0" fmla="*/ 9021 w 186431"/>
                  <a:gd name="connsiteY0" fmla="*/ 9021 h 18041"/>
                  <a:gd name="connsiteX1" fmla="*/ 182823 w 186431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6431" h="18041">
                    <a:moveTo>
                      <a:pt x="9021" y="9021"/>
                    </a:moveTo>
                    <a:lnTo>
                      <a:pt x="182823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36" name="Freeform: Shape 59">
                <a:extLst>
                  <a:ext uri="{FF2B5EF4-FFF2-40B4-BE49-F238E27FC236}">
                    <a16:creationId xmlns:a16="http://schemas.microsoft.com/office/drawing/2014/main" id="{AD1DBCAB-8ED7-FB67-E103-30213DC21B73}"/>
                  </a:ext>
                </a:extLst>
              </p:cNvPr>
              <p:cNvSpPr/>
              <p:nvPr/>
            </p:nvSpPr>
            <p:spPr>
              <a:xfrm>
                <a:off x="2950244" y="2301471"/>
                <a:ext cx="240557" cy="643490"/>
              </a:xfrm>
              <a:custGeom>
                <a:avLst/>
                <a:gdLst>
                  <a:gd name="connsiteX0" fmla="*/ 9021 w 240556"/>
                  <a:gd name="connsiteY0" fmla="*/ 636273 h 643489"/>
                  <a:gd name="connsiteX1" fmla="*/ 9021 w 240556"/>
                  <a:gd name="connsiteY1" fmla="*/ 33077 h 643489"/>
                  <a:gd name="connsiteX2" fmla="*/ 33077 w 240556"/>
                  <a:gd name="connsiteY2" fmla="*/ 9021 h 643489"/>
                  <a:gd name="connsiteX3" fmla="*/ 236949 w 240556"/>
                  <a:gd name="connsiteY3" fmla="*/ 9021 h 64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556" h="643489">
                    <a:moveTo>
                      <a:pt x="9021" y="636273"/>
                    </a:moveTo>
                    <a:lnTo>
                      <a:pt x="9021" y="33077"/>
                    </a:lnTo>
                    <a:cubicBezTo>
                      <a:pt x="9021" y="19846"/>
                      <a:pt x="19846" y="9021"/>
                      <a:pt x="33077" y="9021"/>
                    </a:cubicBezTo>
                    <a:lnTo>
                      <a:pt x="236949" y="902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37" name="Freeform: Shape 60">
                <a:extLst>
                  <a:ext uri="{FF2B5EF4-FFF2-40B4-BE49-F238E27FC236}">
                    <a16:creationId xmlns:a16="http://schemas.microsoft.com/office/drawing/2014/main" id="{2FD8A462-DCA8-64C0-2014-846EB2297EE7}"/>
                  </a:ext>
                </a:extLst>
              </p:cNvPr>
              <p:cNvSpPr/>
              <p:nvPr/>
            </p:nvSpPr>
            <p:spPr>
              <a:xfrm>
                <a:off x="3579902" y="2301471"/>
                <a:ext cx="258599" cy="643490"/>
              </a:xfrm>
              <a:custGeom>
                <a:avLst/>
                <a:gdLst>
                  <a:gd name="connsiteX0" fmla="*/ 249578 w 258598"/>
                  <a:gd name="connsiteY0" fmla="*/ 636273 h 643489"/>
                  <a:gd name="connsiteX1" fmla="*/ 249578 w 258598"/>
                  <a:gd name="connsiteY1" fmla="*/ 33077 h 643489"/>
                  <a:gd name="connsiteX2" fmla="*/ 225522 w 258598"/>
                  <a:gd name="connsiteY2" fmla="*/ 9021 h 643489"/>
                  <a:gd name="connsiteX3" fmla="*/ 9021 w 258598"/>
                  <a:gd name="connsiteY3" fmla="*/ 9021 h 643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8598" h="643489">
                    <a:moveTo>
                      <a:pt x="249578" y="636273"/>
                    </a:moveTo>
                    <a:lnTo>
                      <a:pt x="249578" y="33077"/>
                    </a:lnTo>
                    <a:cubicBezTo>
                      <a:pt x="249578" y="19846"/>
                      <a:pt x="238753" y="9021"/>
                      <a:pt x="225522" y="9021"/>
                    </a:cubicBezTo>
                    <a:lnTo>
                      <a:pt x="9021" y="902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38" name="Freeform: Shape 61">
                <a:extLst>
                  <a:ext uri="{FF2B5EF4-FFF2-40B4-BE49-F238E27FC236}">
                    <a16:creationId xmlns:a16="http://schemas.microsoft.com/office/drawing/2014/main" id="{C5C95F85-E020-158E-122E-D579EB990E71}"/>
                  </a:ext>
                </a:extLst>
              </p:cNvPr>
              <p:cNvSpPr/>
              <p:nvPr/>
            </p:nvSpPr>
            <p:spPr>
              <a:xfrm>
                <a:off x="2989936" y="2341163"/>
                <a:ext cx="805866" cy="565309"/>
              </a:xfrm>
              <a:custGeom>
                <a:avLst/>
                <a:gdLst>
                  <a:gd name="connsiteX0" fmla="*/ 598987 w 805865"/>
                  <a:gd name="connsiteY0" fmla="*/ 9021 h 565308"/>
                  <a:gd name="connsiteX1" fmla="*/ 799852 w 805865"/>
                  <a:gd name="connsiteY1" fmla="*/ 9021 h 565308"/>
                  <a:gd name="connsiteX2" fmla="*/ 799852 w 805865"/>
                  <a:gd name="connsiteY2" fmla="*/ 556889 h 565308"/>
                  <a:gd name="connsiteX3" fmla="*/ 9021 w 805865"/>
                  <a:gd name="connsiteY3" fmla="*/ 556889 h 565308"/>
                  <a:gd name="connsiteX4" fmla="*/ 9021 w 805865"/>
                  <a:gd name="connsiteY4" fmla="*/ 9021 h 565308"/>
                  <a:gd name="connsiteX5" fmla="*/ 228529 w 805865"/>
                  <a:gd name="connsiteY5" fmla="*/ 9021 h 565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5865" h="565308">
                    <a:moveTo>
                      <a:pt x="598987" y="9021"/>
                    </a:moveTo>
                    <a:lnTo>
                      <a:pt x="799852" y="9021"/>
                    </a:lnTo>
                    <a:lnTo>
                      <a:pt x="799852" y="556889"/>
                    </a:lnTo>
                    <a:lnTo>
                      <a:pt x="9021" y="556889"/>
                    </a:lnTo>
                    <a:lnTo>
                      <a:pt x="9021" y="9021"/>
                    </a:lnTo>
                    <a:lnTo>
                      <a:pt x="228529" y="902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58" name="Freeform: Shape 62">
                <a:extLst>
                  <a:ext uri="{FF2B5EF4-FFF2-40B4-BE49-F238E27FC236}">
                    <a16:creationId xmlns:a16="http://schemas.microsoft.com/office/drawing/2014/main" id="{D5A306A7-503B-C82A-A8DB-02B90840AF44}"/>
                  </a:ext>
                </a:extLst>
              </p:cNvPr>
              <p:cNvSpPr/>
              <p:nvPr/>
            </p:nvSpPr>
            <p:spPr>
              <a:xfrm>
                <a:off x="3298450" y="2928723"/>
                <a:ext cx="186432" cy="36084"/>
              </a:xfrm>
              <a:custGeom>
                <a:avLst/>
                <a:gdLst>
                  <a:gd name="connsiteX0" fmla="*/ 9021 w 186431"/>
                  <a:gd name="connsiteY0" fmla="*/ 9021 h 36083"/>
                  <a:gd name="connsiteX1" fmla="*/ 9021 w 186431"/>
                  <a:gd name="connsiteY1" fmla="*/ 31874 h 36083"/>
                  <a:gd name="connsiteX2" fmla="*/ 182823 w 186431"/>
                  <a:gd name="connsiteY2" fmla="*/ 31874 h 36083"/>
                  <a:gd name="connsiteX3" fmla="*/ 182823 w 186431"/>
                  <a:gd name="connsiteY3" fmla="*/ 9021 h 36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431" h="36083">
                    <a:moveTo>
                      <a:pt x="9021" y="9021"/>
                    </a:moveTo>
                    <a:lnTo>
                      <a:pt x="9021" y="31874"/>
                    </a:lnTo>
                    <a:lnTo>
                      <a:pt x="182823" y="31874"/>
                    </a:lnTo>
                    <a:lnTo>
                      <a:pt x="182823" y="902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59" name="Freeform: Shape 63">
                <a:extLst>
                  <a:ext uri="{FF2B5EF4-FFF2-40B4-BE49-F238E27FC236}">
                    <a16:creationId xmlns:a16="http://schemas.microsoft.com/office/drawing/2014/main" id="{6025BF6B-5FFB-8015-3BAB-9177194710C6}"/>
                  </a:ext>
                </a:extLst>
              </p:cNvPr>
              <p:cNvSpPr/>
              <p:nvPr/>
            </p:nvSpPr>
            <p:spPr>
              <a:xfrm>
                <a:off x="2851014" y="2928723"/>
                <a:ext cx="1082506" cy="78181"/>
              </a:xfrm>
              <a:custGeom>
                <a:avLst/>
                <a:gdLst>
                  <a:gd name="connsiteX0" fmla="*/ 108251 w 1082506"/>
                  <a:gd name="connsiteY0" fmla="*/ 9021 h 78180"/>
                  <a:gd name="connsiteX1" fmla="*/ 9021 w 1082506"/>
                  <a:gd name="connsiteY1" fmla="*/ 9021 h 78180"/>
                  <a:gd name="connsiteX2" fmla="*/ 9021 w 1082506"/>
                  <a:gd name="connsiteY2" fmla="*/ 51118 h 78180"/>
                  <a:gd name="connsiteX3" fmla="*/ 32475 w 1082506"/>
                  <a:gd name="connsiteY3" fmla="*/ 74573 h 78180"/>
                  <a:gd name="connsiteX4" fmla="*/ 1054241 w 1082506"/>
                  <a:gd name="connsiteY4" fmla="*/ 74573 h 78180"/>
                  <a:gd name="connsiteX5" fmla="*/ 1077695 w 1082506"/>
                  <a:gd name="connsiteY5" fmla="*/ 51118 h 78180"/>
                  <a:gd name="connsiteX6" fmla="*/ 1077695 w 1082506"/>
                  <a:gd name="connsiteY6" fmla="*/ 9021 h 78180"/>
                  <a:gd name="connsiteX7" fmla="*/ 978465 w 1082506"/>
                  <a:gd name="connsiteY7" fmla="*/ 9021 h 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2506" h="78180">
                    <a:moveTo>
                      <a:pt x="108251" y="9021"/>
                    </a:moveTo>
                    <a:lnTo>
                      <a:pt x="9021" y="9021"/>
                    </a:lnTo>
                    <a:lnTo>
                      <a:pt x="9021" y="51118"/>
                    </a:lnTo>
                    <a:cubicBezTo>
                      <a:pt x="9021" y="63748"/>
                      <a:pt x="19245" y="74573"/>
                      <a:pt x="32475" y="74573"/>
                    </a:cubicBezTo>
                    <a:lnTo>
                      <a:pt x="1054241" y="74573"/>
                    </a:lnTo>
                    <a:cubicBezTo>
                      <a:pt x="1066870" y="74573"/>
                      <a:pt x="1077695" y="64349"/>
                      <a:pt x="1077695" y="51118"/>
                    </a:cubicBezTo>
                    <a:lnTo>
                      <a:pt x="1077695" y="9021"/>
                    </a:lnTo>
                    <a:lnTo>
                      <a:pt x="978465" y="902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0" name="Freeform: Shape 64">
                <a:extLst>
                  <a:ext uri="{FF2B5EF4-FFF2-40B4-BE49-F238E27FC236}">
                    <a16:creationId xmlns:a16="http://schemas.microsoft.com/office/drawing/2014/main" id="{8248BD25-6DB8-BF04-0F46-F3B07EC48916}"/>
                  </a:ext>
                </a:extLst>
              </p:cNvPr>
              <p:cNvSpPr/>
              <p:nvPr/>
            </p:nvSpPr>
            <p:spPr>
              <a:xfrm>
                <a:off x="2950244" y="2928723"/>
                <a:ext cx="360835" cy="18042"/>
              </a:xfrm>
              <a:custGeom>
                <a:avLst/>
                <a:gdLst>
                  <a:gd name="connsiteX0" fmla="*/ 357227 w 360835"/>
                  <a:gd name="connsiteY0" fmla="*/ 9021 h 18041"/>
                  <a:gd name="connsiteX1" fmla="*/ 9021 w 360835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835" h="18041">
                    <a:moveTo>
                      <a:pt x="357227" y="9021"/>
                    </a:moveTo>
                    <a:lnTo>
                      <a:pt x="9021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1" name="Freeform: Shape 65">
                <a:extLst>
                  <a:ext uri="{FF2B5EF4-FFF2-40B4-BE49-F238E27FC236}">
                    <a16:creationId xmlns:a16="http://schemas.microsoft.com/office/drawing/2014/main" id="{F9282AD7-40FE-D96E-CC6B-03115BE7E95B}"/>
                  </a:ext>
                </a:extLst>
              </p:cNvPr>
              <p:cNvSpPr/>
              <p:nvPr/>
            </p:nvSpPr>
            <p:spPr>
              <a:xfrm>
                <a:off x="3472253" y="2928723"/>
                <a:ext cx="360835" cy="18042"/>
              </a:xfrm>
              <a:custGeom>
                <a:avLst/>
                <a:gdLst>
                  <a:gd name="connsiteX0" fmla="*/ 357227 w 360835"/>
                  <a:gd name="connsiteY0" fmla="*/ 9021 h 18041"/>
                  <a:gd name="connsiteX1" fmla="*/ 9021 w 360835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60835" h="18041">
                    <a:moveTo>
                      <a:pt x="357227" y="9021"/>
                    </a:moveTo>
                    <a:lnTo>
                      <a:pt x="9021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2" name="Freeform: Shape 66">
                <a:extLst>
                  <a:ext uri="{FF2B5EF4-FFF2-40B4-BE49-F238E27FC236}">
                    <a16:creationId xmlns:a16="http://schemas.microsoft.com/office/drawing/2014/main" id="{C87095CF-2EB2-6596-AB08-50DA34CB4D2B}"/>
                  </a:ext>
                </a:extLst>
              </p:cNvPr>
              <p:cNvSpPr/>
              <p:nvPr/>
            </p:nvSpPr>
            <p:spPr>
              <a:xfrm>
                <a:off x="3689957" y="2134885"/>
                <a:ext cx="18042" cy="18042"/>
              </a:xfrm>
              <a:custGeom>
                <a:avLst/>
                <a:gdLst>
                  <a:gd name="connsiteX0" fmla="*/ 9021 w 18041"/>
                  <a:gd name="connsiteY0" fmla="*/ 10825 h 18041"/>
                  <a:gd name="connsiteX1" fmla="*/ 10825 w 18041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41" h="18041">
                    <a:moveTo>
                      <a:pt x="9021" y="10825"/>
                    </a:moveTo>
                    <a:lnTo>
                      <a:pt x="10825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3" name="Freeform: Shape 67">
                <a:extLst>
                  <a:ext uri="{FF2B5EF4-FFF2-40B4-BE49-F238E27FC236}">
                    <a16:creationId xmlns:a16="http://schemas.microsoft.com/office/drawing/2014/main" id="{D66D1253-098F-800A-3AC8-57A8B6F3477B}"/>
                  </a:ext>
                </a:extLst>
              </p:cNvPr>
              <p:cNvSpPr/>
              <p:nvPr/>
            </p:nvSpPr>
            <p:spPr>
              <a:xfrm>
                <a:off x="3564867" y="2136689"/>
                <a:ext cx="138320" cy="168390"/>
              </a:xfrm>
              <a:custGeom>
                <a:avLst/>
                <a:gdLst>
                  <a:gd name="connsiteX0" fmla="*/ 134110 w 138320"/>
                  <a:gd name="connsiteY0" fmla="*/ 9021 h 168389"/>
                  <a:gd name="connsiteX1" fmla="*/ 9021 w 138320"/>
                  <a:gd name="connsiteY1" fmla="*/ 161173 h 168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320" h="168389">
                    <a:moveTo>
                      <a:pt x="134110" y="9021"/>
                    </a:moveTo>
                    <a:lnTo>
                      <a:pt x="9021" y="161173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4" name="Freeform: Shape 68">
                <a:extLst>
                  <a:ext uri="{FF2B5EF4-FFF2-40B4-BE49-F238E27FC236}">
                    <a16:creationId xmlns:a16="http://schemas.microsoft.com/office/drawing/2014/main" id="{96468103-E3F8-BB4F-00BA-2BA88243E354}"/>
                  </a:ext>
                </a:extLst>
              </p:cNvPr>
              <p:cNvSpPr/>
              <p:nvPr/>
            </p:nvSpPr>
            <p:spPr>
              <a:xfrm>
                <a:off x="3156031" y="2096396"/>
                <a:ext cx="90209" cy="276640"/>
              </a:xfrm>
              <a:custGeom>
                <a:avLst/>
                <a:gdLst>
                  <a:gd name="connsiteX0" fmla="*/ 37175 w 90208"/>
                  <a:gd name="connsiteY0" fmla="*/ 9021 h 276640"/>
                  <a:gd name="connsiteX1" fmla="*/ 81678 w 90208"/>
                  <a:gd name="connsiteY1" fmla="*/ 272431 h 276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208" h="276640">
                    <a:moveTo>
                      <a:pt x="37175" y="9021"/>
                    </a:moveTo>
                    <a:cubicBezTo>
                      <a:pt x="-12740" y="95020"/>
                      <a:pt x="4700" y="206278"/>
                      <a:pt x="81678" y="272431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5" name="Freeform: Shape 69">
                <a:extLst>
                  <a:ext uri="{FF2B5EF4-FFF2-40B4-BE49-F238E27FC236}">
                    <a16:creationId xmlns:a16="http://schemas.microsoft.com/office/drawing/2014/main" id="{FCD33E9E-36E0-F49A-626A-1CB4079D084F}"/>
                  </a:ext>
                </a:extLst>
              </p:cNvPr>
              <p:cNvSpPr/>
              <p:nvPr/>
            </p:nvSpPr>
            <p:spPr>
              <a:xfrm>
                <a:off x="3308674" y="2348379"/>
                <a:ext cx="222515" cy="78181"/>
              </a:xfrm>
              <a:custGeom>
                <a:avLst/>
                <a:gdLst>
                  <a:gd name="connsiteX0" fmla="*/ 215900 w 222515"/>
                  <a:gd name="connsiteY0" fmla="*/ 9021 h 78180"/>
                  <a:gd name="connsiteX1" fmla="*/ 214697 w 222515"/>
                  <a:gd name="connsiteY1" fmla="*/ 10825 h 78180"/>
                  <a:gd name="connsiteX2" fmla="*/ 9021 w 222515"/>
                  <a:gd name="connsiteY2" fmla="*/ 63748 h 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2515" h="78180">
                    <a:moveTo>
                      <a:pt x="215900" y="9021"/>
                    </a:moveTo>
                    <a:lnTo>
                      <a:pt x="214697" y="10825"/>
                    </a:lnTo>
                    <a:cubicBezTo>
                      <a:pt x="159970" y="65552"/>
                      <a:pt x="80587" y="84195"/>
                      <a:pt x="9021" y="63748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6" name="Freeform: Shape 70">
                <a:extLst>
                  <a:ext uri="{FF2B5EF4-FFF2-40B4-BE49-F238E27FC236}">
                    <a16:creationId xmlns:a16="http://schemas.microsoft.com/office/drawing/2014/main" id="{4D73ED91-2F91-E560-2523-25B8D45DB43A}"/>
                  </a:ext>
                </a:extLst>
              </p:cNvPr>
              <p:cNvSpPr/>
              <p:nvPr/>
            </p:nvSpPr>
            <p:spPr>
              <a:xfrm>
                <a:off x="3162535" y="2010397"/>
                <a:ext cx="108251" cy="108251"/>
              </a:xfrm>
              <a:custGeom>
                <a:avLst/>
                <a:gdLst>
                  <a:gd name="connsiteX0" fmla="*/ 102838 w 108250"/>
                  <a:gd name="connsiteY0" fmla="*/ 55929 h 108250"/>
                  <a:gd name="connsiteX1" fmla="*/ 55929 w 108250"/>
                  <a:gd name="connsiteY1" fmla="*/ 102838 h 108250"/>
                  <a:gd name="connsiteX2" fmla="*/ 9021 w 108250"/>
                  <a:gd name="connsiteY2" fmla="*/ 55929 h 108250"/>
                  <a:gd name="connsiteX3" fmla="*/ 55929 w 108250"/>
                  <a:gd name="connsiteY3" fmla="*/ 9021 h 108250"/>
                  <a:gd name="connsiteX4" fmla="*/ 102838 w 108250"/>
                  <a:gd name="connsiteY4" fmla="*/ 55929 h 1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50" h="108250">
                    <a:moveTo>
                      <a:pt x="102838" y="55929"/>
                    </a:moveTo>
                    <a:cubicBezTo>
                      <a:pt x="102838" y="81836"/>
                      <a:pt x="81836" y="102838"/>
                      <a:pt x="55929" y="102838"/>
                    </a:cubicBezTo>
                    <a:cubicBezTo>
                      <a:pt x="30023" y="102838"/>
                      <a:pt x="9021" y="81836"/>
                      <a:pt x="9021" y="55929"/>
                    </a:cubicBezTo>
                    <a:cubicBezTo>
                      <a:pt x="9021" y="30023"/>
                      <a:pt x="30023" y="9021"/>
                      <a:pt x="55929" y="9021"/>
                    </a:cubicBezTo>
                    <a:cubicBezTo>
                      <a:pt x="81836" y="9021"/>
                      <a:pt x="102838" y="30023"/>
                      <a:pt x="102838" y="55929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 dirty="0"/>
              </a:p>
            </p:txBody>
          </p:sp>
          <p:sp>
            <p:nvSpPr>
              <p:cNvPr id="67" name="Freeform: Shape 71">
                <a:extLst>
                  <a:ext uri="{FF2B5EF4-FFF2-40B4-BE49-F238E27FC236}">
                    <a16:creationId xmlns:a16="http://schemas.microsoft.com/office/drawing/2014/main" id="{58BD9F44-A9EA-B3CB-B2CC-2BA4F608D055}"/>
                  </a:ext>
                </a:extLst>
              </p:cNvPr>
              <p:cNvSpPr/>
              <p:nvPr/>
            </p:nvSpPr>
            <p:spPr>
              <a:xfrm>
                <a:off x="3216661" y="2344771"/>
                <a:ext cx="108251" cy="108251"/>
              </a:xfrm>
              <a:custGeom>
                <a:avLst/>
                <a:gdLst>
                  <a:gd name="connsiteX0" fmla="*/ 102838 w 108250"/>
                  <a:gd name="connsiteY0" fmla="*/ 55929 h 108250"/>
                  <a:gd name="connsiteX1" fmla="*/ 55929 w 108250"/>
                  <a:gd name="connsiteY1" fmla="*/ 102838 h 108250"/>
                  <a:gd name="connsiteX2" fmla="*/ 9021 w 108250"/>
                  <a:gd name="connsiteY2" fmla="*/ 55929 h 108250"/>
                  <a:gd name="connsiteX3" fmla="*/ 55929 w 108250"/>
                  <a:gd name="connsiteY3" fmla="*/ 9021 h 108250"/>
                  <a:gd name="connsiteX4" fmla="*/ 102838 w 108250"/>
                  <a:gd name="connsiteY4" fmla="*/ 55929 h 108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250" h="108250">
                    <a:moveTo>
                      <a:pt x="102838" y="55929"/>
                    </a:moveTo>
                    <a:cubicBezTo>
                      <a:pt x="102838" y="81836"/>
                      <a:pt x="81836" y="102838"/>
                      <a:pt x="55929" y="102838"/>
                    </a:cubicBezTo>
                    <a:cubicBezTo>
                      <a:pt x="30023" y="102838"/>
                      <a:pt x="9021" y="81836"/>
                      <a:pt x="9021" y="55929"/>
                    </a:cubicBezTo>
                    <a:cubicBezTo>
                      <a:pt x="9021" y="30023"/>
                      <a:pt x="30023" y="9021"/>
                      <a:pt x="55929" y="9021"/>
                    </a:cubicBezTo>
                    <a:cubicBezTo>
                      <a:pt x="81836" y="9021"/>
                      <a:pt x="102838" y="30023"/>
                      <a:pt x="102838" y="55929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8" name="Freeform: Shape 72">
                <a:extLst>
                  <a:ext uri="{FF2B5EF4-FFF2-40B4-BE49-F238E27FC236}">
                    <a16:creationId xmlns:a16="http://schemas.microsoft.com/office/drawing/2014/main" id="{994FD307-4A8D-E068-1BDD-B89A58A07DD7}"/>
                  </a:ext>
                </a:extLst>
              </p:cNvPr>
              <p:cNvSpPr/>
              <p:nvPr/>
            </p:nvSpPr>
            <p:spPr>
              <a:xfrm>
                <a:off x="3504728" y="2282226"/>
                <a:ext cx="96223" cy="96223"/>
              </a:xfrm>
              <a:custGeom>
                <a:avLst/>
                <a:gdLst>
                  <a:gd name="connsiteX0" fmla="*/ 87202 w 96222"/>
                  <a:gd name="connsiteY0" fmla="*/ 48111 h 96222"/>
                  <a:gd name="connsiteX1" fmla="*/ 48111 w 96222"/>
                  <a:gd name="connsiteY1" fmla="*/ 87202 h 96222"/>
                  <a:gd name="connsiteX2" fmla="*/ 9021 w 96222"/>
                  <a:gd name="connsiteY2" fmla="*/ 48111 h 96222"/>
                  <a:gd name="connsiteX3" fmla="*/ 48111 w 96222"/>
                  <a:gd name="connsiteY3" fmla="*/ 9021 h 96222"/>
                  <a:gd name="connsiteX4" fmla="*/ 87202 w 96222"/>
                  <a:gd name="connsiteY4" fmla="*/ 48111 h 96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222" h="96222">
                    <a:moveTo>
                      <a:pt x="87202" y="48111"/>
                    </a:moveTo>
                    <a:cubicBezTo>
                      <a:pt x="87202" y="69700"/>
                      <a:pt x="69700" y="87202"/>
                      <a:pt x="48111" y="87202"/>
                    </a:cubicBezTo>
                    <a:cubicBezTo>
                      <a:pt x="26522" y="87202"/>
                      <a:pt x="9021" y="69700"/>
                      <a:pt x="9021" y="48111"/>
                    </a:cubicBezTo>
                    <a:cubicBezTo>
                      <a:pt x="9021" y="26522"/>
                      <a:pt x="26522" y="9021"/>
                      <a:pt x="48111" y="9021"/>
                    </a:cubicBezTo>
                    <a:cubicBezTo>
                      <a:pt x="69700" y="9021"/>
                      <a:pt x="87202" y="26522"/>
                      <a:pt x="87202" y="48111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69" name="Freeform: Shape 73">
                <a:extLst>
                  <a:ext uri="{FF2B5EF4-FFF2-40B4-BE49-F238E27FC236}">
                    <a16:creationId xmlns:a16="http://schemas.microsoft.com/office/drawing/2014/main" id="{62DF000C-D2CC-884E-E0B7-2965C503EE91}"/>
                  </a:ext>
                </a:extLst>
              </p:cNvPr>
              <p:cNvSpPr/>
              <p:nvPr/>
            </p:nvSpPr>
            <p:spPr>
              <a:xfrm>
                <a:off x="3679733" y="2081963"/>
                <a:ext cx="78181" cy="78181"/>
              </a:xfrm>
              <a:custGeom>
                <a:avLst/>
                <a:gdLst>
                  <a:gd name="connsiteX0" fmla="*/ 71566 w 78180"/>
                  <a:gd name="connsiteY0" fmla="*/ 40293 h 78180"/>
                  <a:gd name="connsiteX1" fmla="*/ 40293 w 78180"/>
                  <a:gd name="connsiteY1" fmla="*/ 71566 h 78180"/>
                  <a:gd name="connsiteX2" fmla="*/ 9021 w 78180"/>
                  <a:gd name="connsiteY2" fmla="*/ 40293 h 78180"/>
                  <a:gd name="connsiteX3" fmla="*/ 40293 w 78180"/>
                  <a:gd name="connsiteY3" fmla="*/ 9021 h 78180"/>
                  <a:gd name="connsiteX4" fmla="*/ 71566 w 78180"/>
                  <a:gd name="connsiteY4" fmla="*/ 40293 h 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180" h="78180">
                    <a:moveTo>
                      <a:pt x="71566" y="40293"/>
                    </a:moveTo>
                    <a:cubicBezTo>
                      <a:pt x="71566" y="57565"/>
                      <a:pt x="57565" y="71566"/>
                      <a:pt x="40293" y="71566"/>
                    </a:cubicBezTo>
                    <a:cubicBezTo>
                      <a:pt x="23022" y="71566"/>
                      <a:pt x="9021" y="57565"/>
                      <a:pt x="9021" y="40293"/>
                    </a:cubicBezTo>
                    <a:cubicBezTo>
                      <a:pt x="9021" y="23022"/>
                      <a:pt x="23022" y="9021"/>
                      <a:pt x="40293" y="9021"/>
                    </a:cubicBezTo>
                    <a:cubicBezTo>
                      <a:pt x="57565" y="9021"/>
                      <a:pt x="71566" y="23022"/>
                      <a:pt x="71566" y="40293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0" name="Freeform: Shape 74">
                <a:extLst>
                  <a:ext uri="{FF2B5EF4-FFF2-40B4-BE49-F238E27FC236}">
                    <a16:creationId xmlns:a16="http://schemas.microsoft.com/office/drawing/2014/main" id="{D1209A04-3E67-50E9-712B-6ED36D327267}"/>
                  </a:ext>
                </a:extLst>
              </p:cNvPr>
              <p:cNvSpPr/>
              <p:nvPr/>
            </p:nvSpPr>
            <p:spPr>
              <a:xfrm>
                <a:off x="3328520" y="2704404"/>
                <a:ext cx="240557" cy="60139"/>
              </a:xfrm>
              <a:custGeom>
                <a:avLst/>
                <a:gdLst>
                  <a:gd name="connsiteX0" fmla="*/ 9021 w 240556"/>
                  <a:gd name="connsiteY0" fmla="*/ 54727 h 60139"/>
                  <a:gd name="connsiteX1" fmla="*/ 236347 w 240556"/>
                  <a:gd name="connsiteY1" fmla="*/ 9021 h 6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0556" h="60139">
                    <a:moveTo>
                      <a:pt x="9021" y="54727"/>
                    </a:moveTo>
                    <a:lnTo>
                      <a:pt x="236347" y="9021"/>
                    </a:lnTo>
                  </a:path>
                </a:pathLst>
              </a:custGeom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1" name="Freeform: Shape 75">
                <a:extLst>
                  <a:ext uri="{FF2B5EF4-FFF2-40B4-BE49-F238E27FC236}">
                    <a16:creationId xmlns:a16="http://schemas.microsoft.com/office/drawing/2014/main" id="{B8EF0B6C-DB35-F2D3-6079-919283C27741}"/>
                  </a:ext>
                </a:extLst>
              </p:cNvPr>
              <p:cNvSpPr/>
              <p:nvPr/>
            </p:nvSpPr>
            <p:spPr>
              <a:xfrm>
                <a:off x="3327918" y="2682152"/>
                <a:ext cx="132306" cy="132306"/>
              </a:xfrm>
              <a:custGeom>
                <a:avLst/>
                <a:gdLst>
                  <a:gd name="connsiteX0" fmla="*/ 124488 w 132306"/>
                  <a:gd name="connsiteY0" fmla="*/ 66755 h 132306"/>
                  <a:gd name="connsiteX1" fmla="*/ 66755 w 132306"/>
                  <a:gd name="connsiteY1" fmla="*/ 124488 h 132306"/>
                  <a:gd name="connsiteX2" fmla="*/ 9021 w 132306"/>
                  <a:gd name="connsiteY2" fmla="*/ 66755 h 132306"/>
                  <a:gd name="connsiteX3" fmla="*/ 66755 w 132306"/>
                  <a:gd name="connsiteY3" fmla="*/ 9021 h 132306"/>
                  <a:gd name="connsiteX4" fmla="*/ 124488 w 132306"/>
                  <a:gd name="connsiteY4" fmla="*/ 66755 h 132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306" h="132306">
                    <a:moveTo>
                      <a:pt x="124488" y="66755"/>
                    </a:moveTo>
                    <a:cubicBezTo>
                      <a:pt x="124488" y="98640"/>
                      <a:pt x="98640" y="124488"/>
                      <a:pt x="66755" y="124488"/>
                    </a:cubicBezTo>
                    <a:cubicBezTo>
                      <a:pt x="34869" y="124488"/>
                      <a:pt x="9021" y="98640"/>
                      <a:pt x="9021" y="66755"/>
                    </a:cubicBezTo>
                    <a:cubicBezTo>
                      <a:pt x="9021" y="34869"/>
                      <a:pt x="34869" y="9021"/>
                      <a:pt x="66755" y="9021"/>
                    </a:cubicBezTo>
                    <a:cubicBezTo>
                      <a:pt x="98640" y="9021"/>
                      <a:pt x="124488" y="34869"/>
                      <a:pt x="124488" y="66755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2" name="Freeform: Shape 76">
                <a:extLst>
                  <a:ext uri="{FF2B5EF4-FFF2-40B4-BE49-F238E27FC236}">
                    <a16:creationId xmlns:a16="http://schemas.microsoft.com/office/drawing/2014/main" id="{D7498351-6038-2643-F45A-C33E653BCEDB}"/>
                  </a:ext>
                </a:extLst>
              </p:cNvPr>
              <p:cNvSpPr/>
              <p:nvPr/>
            </p:nvSpPr>
            <p:spPr>
              <a:xfrm>
                <a:off x="3157123" y="2502336"/>
                <a:ext cx="469086" cy="210487"/>
              </a:xfrm>
              <a:custGeom>
                <a:avLst/>
                <a:gdLst>
                  <a:gd name="connsiteX0" fmla="*/ 9021 w 469085"/>
                  <a:gd name="connsiteY0" fmla="*/ 201466 h 210487"/>
                  <a:gd name="connsiteX1" fmla="*/ 235144 w 469085"/>
                  <a:gd name="connsiteY1" fmla="*/ 9021 h 210487"/>
                  <a:gd name="connsiteX2" fmla="*/ 461268 w 469085"/>
                  <a:gd name="connsiteY2" fmla="*/ 201466 h 210487"/>
                  <a:gd name="connsiteX3" fmla="*/ 442023 w 469085"/>
                  <a:gd name="connsiteY3" fmla="*/ 205075 h 21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9085" h="210487">
                    <a:moveTo>
                      <a:pt x="9021" y="201466"/>
                    </a:moveTo>
                    <a:cubicBezTo>
                      <a:pt x="26461" y="92013"/>
                      <a:pt x="120880" y="9021"/>
                      <a:pt x="235144" y="9021"/>
                    </a:cubicBezTo>
                    <a:cubicBezTo>
                      <a:pt x="349409" y="9021"/>
                      <a:pt x="443827" y="92614"/>
                      <a:pt x="461268" y="201466"/>
                    </a:cubicBezTo>
                    <a:lnTo>
                      <a:pt x="442023" y="205075"/>
                    </a:lnTo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3" name="Freeform: Shape 77">
                <a:extLst>
                  <a:ext uri="{FF2B5EF4-FFF2-40B4-BE49-F238E27FC236}">
                    <a16:creationId xmlns:a16="http://schemas.microsoft.com/office/drawing/2014/main" id="{9B5C68CA-E63B-AA78-C98D-748403A4330E}"/>
                  </a:ext>
                </a:extLst>
              </p:cNvPr>
              <p:cNvSpPr/>
              <p:nvPr/>
            </p:nvSpPr>
            <p:spPr>
              <a:xfrm>
                <a:off x="3383246" y="2509553"/>
                <a:ext cx="18042" cy="78181"/>
              </a:xfrm>
              <a:custGeom>
                <a:avLst/>
                <a:gdLst>
                  <a:gd name="connsiteX0" fmla="*/ 9021 w 18041"/>
                  <a:gd name="connsiteY0" fmla="*/ 9021 h 78180"/>
                  <a:gd name="connsiteX1" fmla="*/ 9021 w 18041"/>
                  <a:gd name="connsiteY1" fmla="*/ 73370 h 78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41" h="78180">
                    <a:moveTo>
                      <a:pt x="9021" y="9021"/>
                    </a:moveTo>
                    <a:lnTo>
                      <a:pt x="9021" y="73370"/>
                    </a:lnTo>
                  </a:path>
                </a:pathLst>
              </a:custGeom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4" name="Freeform: Shape 78">
                <a:extLst>
                  <a:ext uri="{FF2B5EF4-FFF2-40B4-BE49-F238E27FC236}">
                    <a16:creationId xmlns:a16="http://schemas.microsoft.com/office/drawing/2014/main" id="{46B9037D-B8AA-E126-96D1-A4A4D84DAB0B}"/>
                  </a:ext>
                </a:extLst>
              </p:cNvPr>
              <p:cNvSpPr/>
              <p:nvPr/>
            </p:nvSpPr>
            <p:spPr>
              <a:xfrm>
                <a:off x="2716302" y="2433176"/>
                <a:ext cx="78181" cy="18042"/>
              </a:xfrm>
              <a:custGeom>
                <a:avLst/>
                <a:gdLst>
                  <a:gd name="connsiteX0" fmla="*/ 9021 w 78180"/>
                  <a:gd name="connsiteY0" fmla="*/ 9021 h 18041"/>
                  <a:gd name="connsiteX1" fmla="*/ 69762 w 78180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80" h="18041">
                    <a:moveTo>
                      <a:pt x="9021" y="9021"/>
                    </a:moveTo>
                    <a:lnTo>
                      <a:pt x="69762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5" name="Freeform: Shape 79">
                <a:extLst>
                  <a:ext uri="{FF2B5EF4-FFF2-40B4-BE49-F238E27FC236}">
                    <a16:creationId xmlns:a16="http://schemas.microsoft.com/office/drawing/2014/main" id="{6A93FD7E-3A31-5442-88E4-65C4205AFAC1}"/>
                  </a:ext>
                </a:extLst>
              </p:cNvPr>
              <p:cNvSpPr/>
              <p:nvPr/>
            </p:nvSpPr>
            <p:spPr>
              <a:xfrm>
                <a:off x="2835378" y="2433176"/>
                <a:ext cx="78181" cy="18042"/>
              </a:xfrm>
              <a:custGeom>
                <a:avLst/>
                <a:gdLst>
                  <a:gd name="connsiteX0" fmla="*/ 9021 w 78180"/>
                  <a:gd name="connsiteY0" fmla="*/ 9021 h 18041"/>
                  <a:gd name="connsiteX1" fmla="*/ 69762 w 78180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80" h="18041">
                    <a:moveTo>
                      <a:pt x="9021" y="9021"/>
                    </a:moveTo>
                    <a:lnTo>
                      <a:pt x="69762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6" name="Freeform: Shape 80">
                <a:extLst>
                  <a:ext uri="{FF2B5EF4-FFF2-40B4-BE49-F238E27FC236}">
                    <a16:creationId xmlns:a16="http://schemas.microsoft.com/office/drawing/2014/main" id="{88614AE3-4479-BD3F-B389-71F761C012D6}"/>
                  </a:ext>
                </a:extLst>
              </p:cNvPr>
              <p:cNvSpPr/>
              <p:nvPr/>
            </p:nvSpPr>
            <p:spPr>
              <a:xfrm>
                <a:off x="3856542" y="2433176"/>
                <a:ext cx="114265" cy="18042"/>
              </a:xfrm>
              <a:custGeom>
                <a:avLst/>
                <a:gdLst>
                  <a:gd name="connsiteX0" fmla="*/ 9021 w 114264"/>
                  <a:gd name="connsiteY0" fmla="*/ 9021 h 18041"/>
                  <a:gd name="connsiteX1" fmla="*/ 108251 w 114264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64" h="18041">
                    <a:moveTo>
                      <a:pt x="9021" y="9021"/>
                    </a:moveTo>
                    <a:lnTo>
                      <a:pt x="108251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7" name="Freeform: Shape 81">
                <a:extLst>
                  <a:ext uri="{FF2B5EF4-FFF2-40B4-BE49-F238E27FC236}">
                    <a16:creationId xmlns:a16="http://schemas.microsoft.com/office/drawing/2014/main" id="{C216B45B-2638-4597-2816-E15A64711454}"/>
                  </a:ext>
                </a:extLst>
              </p:cNvPr>
              <p:cNvSpPr/>
              <p:nvPr/>
            </p:nvSpPr>
            <p:spPr>
              <a:xfrm>
                <a:off x="2709687" y="2643663"/>
                <a:ext cx="180418" cy="18042"/>
              </a:xfrm>
              <a:custGeom>
                <a:avLst/>
                <a:gdLst>
                  <a:gd name="connsiteX0" fmla="*/ 9021 w 180417"/>
                  <a:gd name="connsiteY0" fmla="*/ 9021 h 18041"/>
                  <a:gd name="connsiteX1" fmla="*/ 175005 w 180417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417" h="18041">
                    <a:moveTo>
                      <a:pt x="9021" y="9021"/>
                    </a:moveTo>
                    <a:lnTo>
                      <a:pt x="175005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8" name="Freeform: Shape 82">
                <a:extLst>
                  <a:ext uri="{FF2B5EF4-FFF2-40B4-BE49-F238E27FC236}">
                    <a16:creationId xmlns:a16="http://schemas.microsoft.com/office/drawing/2014/main" id="{607B3ABA-541F-2460-EB1D-F4147FB67B9E}"/>
                  </a:ext>
                </a:extLst>
              </p:cNvPr>
              <p:cNvSpPr/>
              <p:nvPr/>
            </p:nvSpPr>
            <p:spPr>
              <a:xfrm>
                <a:off x="3864962" y="2643663"/>
                <a:ext cx="114265" cy="18042"/>
              </a:xfrm>
              <a:custGeom>
                <a:avLst/>
                <a:gdLst>
                  <a:gd name="connsiteX0" fmla="*/ 9021 w 114264"/>
                  <a:gd name="connsiteY0" fmla="*/ 9021 h 18041"/>
                  <a:gd name="connsiteX1" fmla="*/ 108251 w 114264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4264" h="18041">
                    <a:moveTo>
                      <a:pt x="9021" y="9021"/>
                    </a:moveTo>
                    <a:lnTo>
                      <a:pt x="108251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79" name="Freeform: Shape 83">
                <a:extLst>
                  <a:ext uri="{FF2B5EF4-FFF2-40B4-BE49-F238E27FC236}">
                    <a16:creationId xmlns:a16="http://schemas.microsoft.com/office/drawing/2014/main" id="{50FC6D08-FCE7-535C-FC12-EC331163610B}"/>
                  </a:ext>
                </a:extLst>
              </p:cNvPr>
              <p:cNvSpPr/>
              <p:nvPr/>
            </p:nvSpPr>
            <p:spPr>
              <a:xfrm>
                <a:off x="2712093" y="2854150"/>
                <a:ext cx="78181" cy="18042"/>
              </a:xfrm>
              <a:custGeom>
                <a:avLst/>
                <a:gdLst>
                  <a:gd name="connsiteX0" fmla="*/ 9021 w 78180"/>
                  <a:gd name="connsiteY0" fmla="*/ 9021 h 18041"/>
                  <a:gd name="connsiteX1" fmla="*/ 70363 w 78180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80" h="18041">
                    <a:moveTo>
                      <a:pt x="9021" y="9021"/>
                    </a:moveTo>
                    <a:lnTo>
                      <a:pt x="70363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0" name="Freeform: Shape 84">
                <a:extLst>
                  <a:ext uri="{FF2B5EF4-FFF2-40B4-BE49-F238E27FC236}">
                    <a16:creationId xmlns:a16="http://schemas.microsoft.com/office/drawing/2014/main" id="{FF43C5E3-E7A2-159E-52FD-076A729B5545}"/>
                  </a:ext>
                </a:extLst>
              </p:cNvPr>
              <p:cNvSpPr/>
              <p:nvPr/>
            </p:nvSpPr>
            <p:spPr>
              <a:xfrm>
                <a:off x="2831168" y="2854150"/>
                <a:ext cx="78181" cy="18042"/>
              </a:xfrm>
              <a:custGeom>
                <a:avLst/>
                <a:gdLst>
                  <a:gd name="connsiteX0" fmla="*/ 9021 w 78180"/>
                  <a:gd name="connsiteY0" fmla="*/ 9021 h 18041"/>
                  <a:gd name="connsiteX1" fmla="*/ 70363 w 78180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180" h="18041">
                    <a:moveTo>
                      <a:pt x="9021" y="9021"/>
                    </a:moveTo>
                    <a:lnTo>
                      <a:pt x="70363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1" name="Freeform: Shape 85">
                <a:extLst>
                  <a:ext uri="{FF2B5EF4-FFF2-40B4-BE49-F238E27FC236}">
                    <a16:creationId xmlns:a16="http://schemas.microsoft.com/office/drawing/2014/main" id="{0758BE5D-E7A7-7D7C-12C7-AD5CD32BE336}"/>
                  </a:ext>
                </a:extLst>
              </p:cNvPr>
              <p:cNvSpPr/>
              <p:nvPr/>
            </p:nvSpPr>
            <p:spPr>
              <a:xfrm>
                <a:off x="3868570" y="2854150"/>
                <a:ext cx="180418" cy="18042"/>
              </a:xfrm>
              <a:custGeom>
                <a:avLst/>
                <a:gdLst>
                  <a:gd name="connsiteX0" fmla="*/ 9021 w 180417"/>
                  <a:gd name="connsiteY0" fmla="*/ 9021 h 18041"/>
                  <a:gd name="connsiteX1" fmla="*/ 175607 w 180417"/>
                  <a:gd name="connsiteY1" fmla="*/ 9021 h 1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0417" h="18041">
                    <a:moveTo>
                      <a:pt x="9021" y="9021"/>
                    </a:moveTo>
                    <a:lnTo>
                      <a:pt x="175607" y="9021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</p:grp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40ECCC1-DA52-D0EE-4911-09593D23EAAE}"/>
              </a:ext>
            </a:extLst>
          </p:cNvPr>
          <p:cNvGrpSpPr/>
          <p:nvPr/>
        </p:nvGrpSpPr>
        <p:grpSpPr>
          <a:xfrm>
            <a:off x="7661691" y="2589536"/>
            <a:ext cx="2303777" cy="1437727"/>
            <a:chOff x="7661689" y="2589534"/>
            <a:chExt cx="2303777" cy="1437727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BDF2AC5-9309-9A8F-610D-8CABF516E1F1}"/>
                </a:ext>
              </a:extLst>
            </p:cNvPr>
            <p:cNvSpPr txBox="1"/>
            <p:nvPr/>
          </p:nvSpPr>
          <p:spPr>
            <a:xfrm>
              <a:off x="7661689" y="3688707"/>
              <a:ext cx="23037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AI/ML Training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5673FF1F-28D9-FBAA-178C-86A133265FDC}"/>
                </a:ext>
              </a:extLst>
            </p:cNvPr>
            <p:cNvGrpSpPr/>
            <p:nvPr/>
          </p:nvGrpSpPr>
          <p:grpSpPr>
            <a:xfrm>
              <a:off x="8330567" y="2589534"/>
              <a:ext cx="901069" cy="833038"/>
              <a:chOff x="7145834" y="1647555"/>
              <a:chExt cx="1300879" cy="1202661"/>
            </a:xfrm>
          </p:grpSpPr>
          <p:sp>
            <p:nvSpPr>
              <p:cNvPr id="85" name="Freeform: Shape 88">
                <a:extLst>
                  <a:ext uri="{FF2B5EF4-FFF2-40B4-BE49-F238E27FC236}">
                    <a16:creationId xmlns:a16="http://schemas.microsoft.com/office/drawing/2014/main" id="{79779185-0C53-00C0-067F-73586D9BCECD}"/>
                  </a:ext>
                </a:extLst>
              </p:cNvPr>
              <p:cNvSpPr/>
              <p:nvPr/>
            </p:nvSpPr>
            <p:spPr>
              <a:xfrm>
                <a:off x="7863665" y="2174454"/>
                <a:ext cx="304055" cy="304055"/>
              </a:xfrm>
              <a:custGeom>
                <a:avLst/>
                <a:gdLst>
                  <a:gd name="connsiteX0" fmla="*/ 11402 w 304054"/>
                  <a:gd name="connsiteY0" fmla="*/ 11402 h 304054"/>
                  <a:gd name="connsiteX1" fmla="*/ 294933 w 304054"/>
                  <a:gd name="connsiteY1" fmla="*/ 11402 h 304054"/>
                  <a:gd name="connsiteX2" fmla="*/ 294933 w 304054"/>
                  <a:gd name="connsiteY2" fmla="*/ 294933 h 304054"/>
                  <a:gd name="connsiteX3" fmla="*/ 11402 w 304054"/>
                  <a:gd name="connsiteY3" fmla="*/ 294933 h 30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054" h="304054">
                    <a:moveTo>
                      <a:pt x="11402" y="11402"/>
                    </a:moveTo>
                    <a:lnTo>
                      <a:pt x="294933" y="11402"/>
                    </a:lnTo>
                    <a:lnTo>
                      <a:pt x="294933" y="294933"/>
                    </a:lnTo>
                    <a:lnTo>
                      <a:pt x="11402" y="29493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6" name="Freeform: Shape 89">
                <a:extLst>
                  <a:ext uri="{FF2B5EF4-FFF2-40B4-BE49-F238E27FC236}">
                    <a16:creationId xmlns:a16="http://schemas.microsoft.com/office/drawing/2014/main" id="{902EF81F-1868-3A89-0196-9CDA57A3C2D5}"/>
                  </a:ext>
                </a:extLst>
              </p:cNvPr>
              <p:cNvSpPr/>
              <p:nvPr/>
            </p:nvSpPr>
            <p:spPr>
              <a:xfrm>
                <a:off x="7927516" y="2237546"/>
                <a:ext cx="174832" cy="174832"/>
              </a:xfrm>
              <a:custGeom>
                <a:avLst/>
                <a:gdLst>
                  <a:gd name="connsiteX0" fmla="*/ 167990 w 174831"/>
                  <a:gd name="connsiteY0" fmla="*/ 89696 h 174831"/>
                  <a:gd name="connsiteX1" fmla="*/ 89696 w 174831"/>
                  <a:gd name="connsiteY1" fmla="*/ 167990 h 174831"/>
                  <a:gd name="connsiteX2" fmla="*/ 11402 w 174831"/>
                  <a:gd name="connsiteY2" fmla="*/ 89696 h 174831"/>
                  <a:gd name="connsiteX3" fmla="*/ 89696 w 174831"/>
                  <a:gd name="connsiteY3" fmla="*/ 11402 h 174831"/>
                  <a:gd name="connsiteX4" fmla="*/ 167990 w 174831"/>
                  <a:gd name="connsiteY4" fmla="*/ 89696 h 17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31" h="174831">
                    <a:moveTo>
                      <a:pt x="167990" y="89696"/>
                    </a:moveTo>
                    <a:cubicBezTo>
                      <a:pt x="167990" y="132937"/>
                      <a:pt x="132937" y="167990"/>
                      <a:pt x="89696" y="167990"/>
                    </a:cubicBezTo>
                    <a:cubicBezTo>
                      <a:pt x="46456" y="167990"/>
                      <a:pt x="11402" y="132937"/>
                      <a:pt x="11402" y="89696"/>
                    </a:cubicBezTo>
                    <a:cubicBezTo>
                      <a:pt x="11402" y="46456"/>
                      <a:pt x="46455" y="11402"/>
                      <a:pt x="89696" y="11402"/>
                    </a:cubicBezTo>
                    <a:cubicBezTo>
                      <a:pt x="132937" y="11402"/>
                      <a:pt x="167990" y="46455"/>
                      <a:pt x="167990" y="8969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7" name="Freeform: Shape 90">
                <a:extLst>
                  <a:ext uri="{FF2B5EF4-FFF2-40B4-BE49-F238E27FC236}">
                    <a16:creationId xmlns:a16="http://schemas.microsoft.com/office/drawing/2014/main" id="{328734B4-22CF-177E-7961-D7561367D3D4}"/>
                  </a:ext>
                </a:extLst>
              </p:cNvPr>
              <p:cNvSpPr/>
              <p:nvPr/>
            </p:nvSpPr>
            <p:spPr>
              <a:xfrm>
                <a:off x="7863665" y="2492192"/>
                <a:ext cx="304055" cy="304055"/>
              </a:xfrm>
              <a:custGeom>
                <a:avLst/>
                <a:gdLst>
                  <a:gd name="connsiteX0" fmla="*/ 11402 w 304054"/>
                  <a:gd name="connsiteY0" fmla="*/ 11402 h 304054"/>
                  <a:gd name="connsiteX1" fmla="*/ 294933 w 304054"/>
                  <a:gd name="connsiteY1" fmla="*/ 11402 h 304054"/>
                  <a:gd name="connsiteX2" fmla="*/ 294933 w 304054"/>
                  <a:gd name="connsiteY2" fmla="*/ 294933 h 304054"/>
                  <a:gd name="connsiteX3" fmla="*/ 11402 w 304054"/>
                  <a:gd name="connsiteY3" fmla="*/ 294933 h 30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054" h="304054">
                    <a:moveTo>
                      <a:pt x="11402" y="11402"/>
                    </a:moveTo>
                    <a:lnTo>
                      <a:pt x="294933" y="11402"/>
                    </a:lnTo>
                    <a:lnTo>
                      <a:pt x="294933" y="294933"/>
                    </a:lnTo>
                    <a:lnTo>
                      <a:pt x="11402" y="29493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8" name="Freeform: Shape 91">
                <a:extLst>
                  <a:ext uri="{FF2B5EF4-FFF2-40B4-BE49-F238E27FC236}">
                    <a16:creationId xmlns:a16="http://schemas.microsoft.com/office/drawing/2014/main" id="{1202CF06-C4B4-4635-2F99-D720DCE0CCC3}"/>
                  </a:ext>
                </a:extLst>
              </p:cNvPr>
              <p:cNvSpPr/>
              <p:nvPr/>
            </p:nvSpPr>
            <p:spPr>
              <a:xfrm>
                <a:off x="7927516" y="2556043"/>
                <a:ext cx="174832" cy="174832"/>
              </a:xfrm>
              <a:custGeom>
                <a:avLst/>
                <a:gdLst>
                  <a:gd name="connsiteX0" fmla="*/ 167990 w 174831"/>
                  <a:gd name="connsiteY0" fmla="*/ 89696 h 174831"/>
                  <a:gd name="connsiteX1" fmla="*/ 89696 w 174831"/>
                  <a:gd name="connsiteY1" fmla="*/ 167990 h 174831"/>
                  <a:gd name="connsiteX2" fmla="*/ 11402 w 174831"/>
                  <a:gd name="connsiteY2" fmla="*/ 89696 h 174831"/>
                  <a:gd name="connsiteX3" fmla="*/ 89696 w 174831"/>
                  <a:gd name="connsiteY3" fmla="*/ 11402 h 174831"/>
                  <a:gd name="connsiteX4" fmla="*/ 167990 w 174831"/>
                  <a:gd name="connsiteY4" fmla="*/ 89696 h 17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31" h="174831">
                    <a:moveTo>
                      <a:pt x="167990" y="89696"/>
                    </a:moveTo>
                    <a:cubicBezTo>
                      <a:pt x="167990" y="132937"/>
                      <a:pt x="132937" y="167990"/>
                      <a:pt x="89696" y="167990"/>
                    </a:cubicBezTo>
                    <a:cubicBezTo>
                      <a:pt x="46456" y="167990"/>
                      <a:pt x="11402" y="132937"/>
                      <a:pt x="11402" y="89696"/>
                    </a:cubicBezTo>
                    <a:cubicBezTo>
                      <a:pt x="11402" y="46455"/>
                      <a:pt x="46455" y="11402"/>
                      <a:pt x="89696" y="11402"/>
                    </a:cubicBezTo>
                    <a:cubicBezTo>
                      <a:pt x="132937" y="11402"/>
                      <a:pt x="167990" y="46455"/>
                      <a:pt x="167990" y="8969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89" name="Freeform: Shape 92">
                <a:extLst>
                  <a:ext uri="{FF2B5EF4-FFF2-40B4-BE49-F238E27FC236}">
                    <a16:creationId xmlns:a16="http://schemas.microsoft.com/office/drawing/2014/main" id="{831F6B0D-EF90-10D9-BFB1-6C3B9D519311}"/>
                  </a:ext>
                </a:extLst>
              </p:cNvPr>
              <p:cNvSpPr/>
              <p:nvPr/>
            </p:nvSpPr>
            <p:spPr>
              <a:xfrm>
                <a:off x="7545928" y="2492192"/>
                <a:ext cx="304055" cy="304055"/>
              </a:xfrm>
              <a:custGeom>
                <a:avLst/>
                <a:gdLst>
                  <a:gd name="connsiteX0" fmla="*/ 11402 w 304054"/>
                  <a:gd name="connsiteY0" fmla="*/ 11402 h 304054"/>
                  <a:gd name="connsiteX1" fmla="*/ 294933 w 304054"/>
                  <a:gd name="connsiteY1" fmla="*/ 11402 h 304054"/>
                  <a:gd name="connsiteX2" fmla="*/ 294933 w 304054"/>
                  <a:gd name="connsiteY2" fmla="*/ 294933 h 304054"/>
                  <a:gd name="connsiteX3" fmla="*/ 11402 w 304054"/>
                  <a:gd name="connsiteY3" fmla="*/ 294933 h 30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04054" h="304054">
                    <a:moveTo>
                      <a:pt x="11402" y="11402"/>
                    </a:moveTo>
                    <a:lnTo>
                      <a:pt x="294933" y="11402"/>
                    </a:lnTo>
                    <a:lnTo>
                      <a:pt x="294933" y="294933"/>
                    </a:lnTo>
                    <a:lnTo>
                      <a:pt x="11402" y="29493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0" name="Freeform: Shape 93">
                <a:extLst>
                  <a:ext uri="{FF2B5EF4-FFF2-40B4-BE49-F238E27FC236}">
                    <a16:creationId xmlns:a16="http://schemas.microsoft.com/office/drawing/2014/main" id="{8FFA910F-4576-19F3-A77F-1DF0AC8E5091}"/>
                  </a:ext>
                </a:extLst>
              </p:cNvPr>
              <p:cNvSpPr/>
              <p:nvPr/>
            </p:nvSpPr>
            <p:spPr>
              <a:xfrm>
                <a:off x="7609019" y="2556043"/>
                <a:ext cx="174832" cy="174832"/>
              </a:xfrm>
              <a:custGeom>
                <a:avLst/>
                <a:gdLst>
                  <a:gd name="connsiteX0" fmla="*/ 167990 w 174831"/>
                  <a:gd name="connsiteY0" fmla="*/ 89696 h 174831"/>
                  <a:gd name="connsiteX1" fmla="*/ 89696 w 174831"/>
                  <a:gd name="connsiteY1" fmla="*/ 167990 h 174831"/>
                  <a:gd name="connsiteX2" fmla="*/ 11402 w 174831"/>
                  <a:gd name="connsiteY2" fmla="*/ 89696 h 174831"/>
                  <a:gd name="connsiteX3" fmla="*/ 89696 w 174831"/>
                  <a:gd name="connsiteY3" fmla="*/ 11402 h 174831"/>
                  <a:gd name="connsiteX4" fmla="*/ 167990 w 174831"/>
                  <a:gd name="connsiteY4" fmla="*/ 89696 h 17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831" h="174831">
                    <a:moveTo>
                      <a:pt x="167990" y="89696"/>
                    </a:moveTo>
                    <a:cubicBezTo>
                      <a:pt x="167990" y="132937"/>
                      <a:pt x="132937" y="167990"/>
                      <a:pt x="89696" y="167990"/>
                    </a:cubicBezTo>
                    <a:cubicBezTo>
                      <a:pt x="46456" y="167990"/>
                      <a:pt x="11402" y="132937"/>
                      <a:pt x="11402" y="89696"/>
                    </a:cubicBezTo>
                    <a:cubicBezTo>
                      <a:pt x="11402" y="46455"/>
                      <a:pt x="46456" y="11402"/>
                      <a:pt x="89696" y="11402"/>
                    </a:cubicBezTo>
                    <a:cubicBezTo>
                      <a:pt x="132937" y="11402"/>
                      <a:pt x="167990" y="46455"/>
                      <a:pt x="167990" y="89696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1" name="Freeform: Shape 94">
                <a:extLst>
                  <a:ext uri="{FF2B5EF4-FFF2-40B4-BE49-F238E27FC236}">
                    <a16:creationId xmlns:a16="http://schemas.microsoft.com/office/drawing/2014/main" id="{1E4352F3-AD3B-301F-D1E4-F8A84AF85D70}"/>
                  </a:ext>
                </a:extLst>
              </p:cNvPr>
              <p:cNvSpPr/>
              <p:nvPr/>
            </p:nvSpPr>
            <p:spPr>
              <a:xfrm>
                <a:off x="7545928" y="2174454"/>
                <a:ext cx="304055" cy="304055"/>
              </a:xfrm>
              <a:custGeom>
                <a:avLst/>
                <a:gdLst>
                  <a:gd name="connsiteX0" fmla="*/ 11402 w 304054"/>
                  <a:gd name="connsiteY0" fmla="*/ 164190 h 304054"/>
                  <a:gd name="connsiteX1" fmla="*/ 11402 w 304054"/>
                  <a:gd name="connsiteY1" fmla="*/ 294933 h 304054"/>
                  <a:gd name="connsiteX2" fmla="*/ 294933 w 304054"/>
                  <a:gd name="connsiteY2" fmla="*/ 294933 h 304054"/>
                  <a:gd name="connsiteX3" fmla="*/ 294933 w 304054"/>
                  <a:gd name="connsiteY3" fmla="*/ 11402 h 304054"/>
                  <a:gd name="connsiteX4" fmla="*/ 180153 w 304054"/>
                  <a:gd name="connsiteY4" fmla="*/ 11402 h 3040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4054" h="304054">
                    <a:moveTo>
                      <a:pt x="11402" y="164190"/>
                    </a:moveTo>
                    <a:lnTo>
                      <a:pt x="11402" y="294933"/>
                    </a:lnTo>
                    <a:lnTo>
                      <a:pt x="294933" y="294933"/>
                    </a:lnTo>
                    <a:lnTo>
                      <a:pt x="294933" y="11402"/>
                    </a:lnTo>
                    <a:lnTo>
                      <a:pt x="180153" y="11402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2" name="Freeform: Shape 95">
                <a:extLst>
                  <a:ext uri="{FF2B5EF4-FFF2-40B4-BE49-F238E27FC236}">
                    <a16:creationId xmlns:a16="http://schemas.microsoft.com/office/drawing/2014/main" id="{1BFB998A-592E-A01F-66EC-E8A229818B5D}"/>
                  </a:ext>
                </a:extLst>
              </p:cNvPr>
              <p:cNvSpPr/>
              <p:nvPr/>
            </p:nvSpPr>
            <p:spPr>
              <a:xfrm>
                <a:off x="7609779" y="2242106"/>
                <a:ext cx="174832" cy="174832"/>
              </a:xfrm>
              <a:custGeom>
                <a:avLst/>
                <a:gdLst>
                  <a:gd name="connsiteX0" fmla="*/ 11402 w 174831"/>
                  <a:gd name="connsiteY0" fmla="*/ 96537 h 174831"/>
                  <a:gd name="connsiteX1" fmla="*/ 88936 w 174831"/>
                  <a:gd name="connsiteY1" fmla="*/ 163429 h 174831"/>
                  <a:gd name="connsiteX2" fmla="*/ 167230 w 174831"/>
                  <a:gd name="connsiteY2" fmla="*/ 85135 h 174831"/>
                  <a:gd name="connsiteX3" fmla="*/ 116301 w 174831"/>
                  <a:gd name="connsiteY3" fmla="*/ 11402 h 1748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4831" h="174831">
                    <a:moveTo>
                      <a:pt x="11402" y="96537"/>
                    </a:moveTo>
                    <a:cubicBezTo>
                      <a:pt x="16723" y="134544"/>
                      <a:pt x="49409" y="163429"/>
                      <a:pt x="88936" y="163429"/>
                    </a:cubicBezTo>
                    <a:cubicBezTo>
                      <a:pt x="132264" y="163429"/>
                      <a:pt x="167230" y="128463"/>
                      <a:pt x="167230" y="85135"/>
                    </a:cubicBezTo>
                    <a:cubicBezTo>
                      <a:pt x="167230" y="51689"/>
                      <a:pt x="145946" y="22804"/>
                      <a:pt x="116301" y="11402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3" name="Freeform: Shape 96">
                <a:extLst>
                  <a:ext uri="{FF2B5EF4-FFF2-40B4-BE49-F238E27FC236}">
                    <a16:creationId xmlns:a16="http://schemas.microsoft.com/office/drawing/2014/main" id="{AD4148CB-54B4-CEF5-9100-546EF0A3AF0D}"/>
                  </a:ext>
                </a:extLst>
              </p:cNvPr>
              <p:cNvSpPr/>
              <p:nvPr/>
            </p:nvSpPr>
            <p:spPr>
              <a:xfrm>
                <a:off x="7767888" y="2122765"/>
                <a:ext cx="471285" cy="136825"/>
              </a:xfrm>
              <a:custGeom>
                <a:avLst/>
                <a:gdLst>
                  <a:gd name="connsiteX0" fmla="*/ 11402 w 471285"/>
                  <a:gd name="connsiteY0" fmla="*/ 12922 h 136824"/>
                  <a:gd name="connsiteX1" fmla="*/ 399832 w 471285"/>
                  <a:gd name="connsiteY1" fmla="*/ 11402 h 136824"/>
                  <a:gd name="connsiteX2" fmla="*/ 465204 w 471285"/>
                  <a:gd name="connsiteY2" fmla="*/ 76014 h 136824"/>
                  <a:gd name="connsiteX3" fmla="*/ 465204 w 471285"/>
                  <a:gd name="connsiteY3" fmla="*/ 129223 h 13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1285" h="136824">
                    <a:moveTo>
                      <a:pt x="11402" y="12922"/>
                    </a:moveTo>
                    <a:lnTo>
                      <a:pt x="399832" y="11402"/>
                    </a:lnTo>
                    <a:cubicBezTo>
                      <a:pt x="435559" y="11402"/>
                      <a:pt x="465204" y="40287"/>
                      <a:pt x="465204" y="76014"/>
                    </a:cubicBezTo>
                    <a:lnTo>
                      <a:pt x="465204" y="129223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4" name="Freeform: Shape 97">
                <a:extLst>
                  <a:ext uri="{FF2B5EF4-FFF2-40B4-BE49-F238E27FC236}">
                    <a16:creationId xmlns:a16="http://schemas.microsoft.com/office/drawing/2014/main" id="{CECCFA9A-E6D4-B320-97AF-03C0730A33C0}"/>
                  </a:ext>
                </a:extLst>
              </p:cNvPr>
              <p:cNvSpPr/>
              <p:nvPr/>
            </p:nvSpPr>
            <p:spPr>
              <a:xfrm>
                <a:off x="7470674" y="2713391"/>
                <a:ext cx="767739" cy="136825"/>
              </a:xfrm>
              <a:custGeom>
                <a:avLst/>
                <a:gdLst>
                  <a:gd name="connsiteX0" fmla="*/ 11402 w 767738"/>
                  <a:gd name="connsiteY0" fmla="*/ 11402 h 136824"/>
                  <a:gd name="connsiteX1" fmla="*/ 11402 w 767738"/>
                  <a:gd name="connsiteY1" fmla="*/ 60811 h 136824"/>
                  <a:gd name="connsiteX2" fmla="*/ 76014 w 767738"/>
                  <a:gd name="connsiteY2" fmla="*/ 125423 h 136824"/>
                  <a:gd name="connsiteX3" fmla="*/ 697806 w 767738"/>
                  <a:gd name="connsiteY3" fmla="*/ 125423 h 136824"/>
                  <a:gd name="connsiteX4" fmla="*/ 762418 w 767738"/>
                  <a:gd name="connsiteY4" fmla="*/ 60811 h 136824"/>
                  <a:gd name="connsiteX5" fmla="*/ 762418 w 767738"/>
                  <a:gd name="connsiteY5" fmla="*/ 11402 h 13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67738" h="136824">
                    <a:moveTo>
                      <a:pt x="11402" y="11402"/>
                    </a:moveTo>
                    <a:lnTo>
                      <a:pt x="11402" y="60811"/>
                    </a:lnTo>
                    <a:cubicBezTo>
                      <a:pt x="11402" y="96537"/>
                      <a:pt x="40287" y="125423"/>
                      <a:pt x="76014" y="125423"/>
                    </a:cubicBezTo>
                    <a:lnTo>
                      <a:pt x="697806" y="125423"/>
                    </a:lnTo>
                    <a:cubicBezTo>
                      <a:pt x="733533" y="125423"/>
                      <a:pt x="762418" y="96537"/>
                      <a:pt x="762418" y="60811"/>
                    </a:cubicBezTo>
                    <a:lnTo>
                      <a:pt x="762418" y="11402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5" name="Freeform: Shape 102">
                <a:extLst>
                  <a:ext uri="{FF2B5EF4-FFF2-40B4-BE49-F238E27FC236}">
                    <a16:creationId xmlns:a16="http://schemas.microsoft.com/office/drawing/2014/main" id="{AE71291E-46C2-BB05-613B-186D4581C40E}"/>
                  </a:ext>
                </a:extLst>
              </p:cNvPr>
              <p:cNvSpPr/>
              <p:nvPr/>
            </p:nvSpPr>
            <p:spPr>
              <a:xfrm>
                <a:off x="7571012" y="1991261"/>
                <a:ext cx="38007" cy="152027"/>
              </a:xfrm>
              <a:custGeom>
                <a:avLst/>
                <a:gdLst>
                  <a:gd name="connsiteX0" fmla="*/ 11402 w 38006"/>
                  <a:gd name="connsiteY0" fmla="*/ 144426 h 152027"/>
                  <a:gd name="connsiteX1" fmla="*/ 21284 w 38006"/>
                  <a:gd name="connsiteY1" fmla="*/ 11402 h 15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06" h="152027">
                    <a:moveTo>
                      <a:pt x="11402" y="144426"/>
                    </a:moveTo>
                    <a:cubicBezTo>
                      <a:pt x="34206" y="104899"/>
                      <a:pt x="39527" y="56250"/>
                      <a:pt x="21284" y="11402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6" name="Freeform: Shape 103">
                <a:extLst>
                  <a:ext uri="{FF2B5EF4-FFF2-40B4-BE49-F238E27FC236}">
                    <a16:creationId xmlns:a16="http://schemas.microsoft.com/office/drawing/2014/main" id="{831AD5B1-7019-042D-5174-EBD090ED6596}"/>
                  </a:ext>
                </a:extLst>
              </p:cNvPr>
              <p:cNvSpPr/>
              <p:nvPr/>
            </p:nvSpPr>
            <p:spPr>
              <a:xfrm>
                <a:off x="7371856" y="2163812"/>
                <a:ext cx="182433" cy="53210"/>
              </a:xfrm>
              <a:custGeom>
                <a:avLst/>
                <a:gdLst>
                  <a:gd name="connsiteX0" fmla="*/ 177112 w 182432"/>
                  <a:gd name="connsiteY0" fmla="*/ 11402 h 53209"/>
                  <a:gd name="connsiteX1" fmla="*/ 148227 w 182432"/>
                  <a:gd name="connsiteY1" fmla="*/ 30405 h 53209"/>
                  <a:gd name="connsiteX2" fmla="*/ 15203 w 182432"/>
                  <a:gd name="connsiteY2" fmla="*/ 31926 h 53209"/>
                  <a:gd name="connsiteX3" fmla="*/ 11402 w 182432"/>
                  <a:gd name="connsiteY3" fmla="*/ 29645 h 5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2432" h="53209">
                    <a:moveTo>
                      <a:pt x="177112" y="11402"/>
                    </a:moveTo>
                    <a:cubicBezTo>
                      <a:pt x="168750" y="19003"/>
                      <a:pt x="158869" y="25085"/>
                      <a:pt x="148227" y="30405"/>
                    </a:cubicBezTo>
                    <a:cubicBezTo>
                      <a:pt x="104899" y="52449"/>
                      <a:pt x="56250" y="50929"/>
                      <a:pt x="15203" y="31926"/>
                    </a:cubicBezTo>
                    <a:cubicBezTo>
                      <a:pt x="13682" y="31166"/>
                      <a:pt x="12162" y="30405"/>
                      <a:pt x="11402" y="29645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7" name="Freeform: Shape 104">
                <a:extLst>
                  <a:ext uri="{FF2B5EF4-FFF2-40B4-BE49-F238E27FC236}">
                    <a16:creationId xmlns:a16="http://schemas.microsoft.com/office/drawing/2014/main" id="{C1F1A867-DF7D-E49A-5C0B-DB02FB01D22E}"/>
                  </a:ext>
                </a:extLst>
              </p:cNvPr>
              <p:cNvSpPr/>
              <p:nvPr/>
            </p:nvSpPr>
            <p:spPr>
              <a:xfrm>
                <a:off x="7290245" y="1935771"/>
                <a:ext cx="98818" cy="266048"/>
              </a:xfrm>
              <a:custGeom>
                <a:avLst/>
                <a:gdLst>
                  <a:gd name="connsiteX0" fmla="*/ 60327 w 98817"/>
                  <a:gd name="connsiteY0" fmla="*/ 11402 h 266047"/>
                  <a:gd name="connsiteX1" fmla="*/ 27641 w 98817"/>
                  <a:gd name="connsiteY1" fmla="*/ 191555 h 266047"/>
                  <a:gd name="connsiteX2" fmla="*/ 93773 w 98817"/>
                  <a:gd name="connsiteY2" fmla="*/ 257686 h 266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8817" h="266047">
                    <a:moveTo>
                      <a:pt x="60327" y="11402"/>
                    </a:moveTo>
                    <a:cubicBezTo>
                      <a:pt x="11678" y="56250"/>
                      <a:pt x="-3524" y="129223"/>
                      <a:pt x="27641" y="191555"/>
                    </a:cubicBezTo>
                    <a:cubicBezTo>
                      <a:pt x="42844" y="221200"/>
                      <a:pt x="65648" y="244004"/>
                      <a:pt x="93773" y="257686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8" name="Freeform: Shape 105">
                <a:extLst>
                  <a:ext uri="{FF2B5EF4-FFF2-40B4-BE49-F238E27FC236}">
                    <a16:creationId xmlns:a16="http://schemas.microsoft.com/office/drawing/2014/main" id="{46FA964B-17DF-1403-78E1-5C4C5844B50E}"/>
                  </a:ext>
                </a:extLst>
              </p:cNvPr>
              <p:cNvSpPr/>
              <p:nvPr/>
            </p:nvSpPr>
            <p:spPr>
              <a:xfrm>
                <a:off x="7422785" y="1896614"/>
                <a:ext cx="152027" cy="68412"/>
              </a:xfrm>
              <a:custGeom>
                <a:avLst/>
                <a:gdLst>
                  <a:gd name="connsiteX0" fmla="*/ 11402 w 152027"/>
                  <a:gd name="connsiteY0" fmla="*/ 12553 h 68412"/>
                  <a:gd name="connsiteX1" fmla="*/ 142906 w 152027"/>
                  <a:gd name="connsiteY1" fmla="*/ 61962 h 68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2027" h="68412">
                    <a:moveTo>
                      <a:pt x="11402" y="12553"/>
                    </a:moveTo>
                    <a:cubicBezTo>
                      <a:pt x="60051" y="6472"/>
                      <a:pt x="109460" y="24715"/>
                      <a:pt x="142906" y="61962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99" name="Freeform: Shape 106">
                <a:extLst>
                  <a:ext uri="{FF2B5EF4-FFF2-40B4-BE49-F238E27FC236}">
                    <a16:creationId xmlns:a16="http://schemas.microsoft.com/office/drawing/2014/main" id="{DEDA01B4-D970-488F-5475-07405A399437}"/>
                  </a:ext>
                </a:extLst>
              </p:cNvPr>
              <p:cNvSpPr/>
              <p:nvPr/>
            </p:nvSpPr>
            <p:spPr>
              <a:xfrm>
                <a:off x="7387819" y="1897764"/>
                <a:ext cx="53210" cy="30405"/>
              </a:xfrm>
              <a:custGeom>
                <a:avLst/>
                <a:gdLst>
                  <a:gd name="connsiteX0" fmla="*/ 11402 w 53209"/>
                  <a:gd name="connsiteY0" fmla="*/ 19764 h 30405"/>
                  <a:gd name="connsiteX1" fmla="*/ 46368 w 53209"/>
                  <a:gd name="connsiteY1" fmla="*/ 11402 h 30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3209" h="30405">
                    <a:moveTo>
                      <a:pt x="11402" y="19764"/>
                    </a:moveTo>
                    <a:cubicBezTo>
                      <a:pt x="22804" y="15203"/>
                      <a:pt x="34206" y="12922"/>
                      <a:pt x="46368" y="11402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0" name="Freeform: Shape 107">
                <a:extLst>
                  <a:ext uri="{FF2B5EF4-FFF2-40B4-BE49-F238E27FC236}">
                    <a16:creationId xmlns:a16="http://schemas.microsoft.com/office/drawing/2014/main" id="{6E6E8B38-D940-8255-28AE-9A44B52EA116}"/>
                  </a:ext>
                </a:extLst>
              </p:cNvPr>
              <p:cNvSpPr/>
              <p:nvPr/>
            </p:nvSpPr>
            <p:spPr>
              <a:xfrm>
                <a:off x="7368055" y="2000383"/>
                <a:ext cx="144426" cy="152027"/>
              </a:xfrm>
              <a:custGeom>
                <a:avLst/>
                <a:gdLst>
                  <a:gd name="connsiteX0" fmla="*/ 86656 w 144426"/>
                  <a:gd name="connsiteY0" fmla="*/ 18243 h 152027"/>
                  <a:gd name="connsiteX1" fmla="*/ 133784 w 144426"/>
                  <a:gd name="connsiteY1" fmla="*/ 48649 h 152027"/>
                  <a:gd name="connsiteX2" fmla="*/ 129223 w 144426"/>
                  <a:gd name="connsiteY2" fmla="*/ 117061 h 152027"/>
                  <a:gd name="connsiteX3" fmla="*/ 108700 w 144426"/>
                  <a:gd name="connsiteY3" fmla="*/ 126943 h 152027"/>
                  <a:gd name="connsiteX4" fmla="*/ 68412 w 144426"/>
                  <a:gd name="connsiteY4" fmla="*/ 147467 h 152027"/>
                  <a:gd name="connsiteX5" fmla="*/ 11402 w 144426"/>
                  <a:gd name="connsiteY5" fmla="*/ 110220 h 152027"/>
                  <a:gd name="connsiteX6" fmla="*/ 15963 w 144426"/>
                  <a:gd name="connsiteY6" fmla="*/ 41808 h 152027"/>
                  <a:gd name="connsiteX7" fmla="*/ 47129 w 144426"/>
                  <a:gd name="connsiteY7" fmla="*/ 25845 h 152027"/>
                  <a:gd name="connsiteX8" fmla="*/ 76774 w 144426"/>
                  <a:gd name="connsiteY8" fmla="*/ 11402 h 152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4426" h="152027">
                    <a:moveTo>
                      <a:pt x="86656" y="18243"/>
                    </a:moveTo>
                    <a:lnTo>
                      <a:pt x="133784" y="48649"/>
                    </a:lnTo>
                    <a:lnTo>
                      <a:pt x="129223" y="117061"/>
                    </a:lnTo>
                    <a:lnTo>
                      <a:pt x="108700" y="126943"/>
                    </a:lnTo>
                    <a:lnTo>
                      <a:pt x="68412" y="147467"/>
                    </a:lnTo>
                    <a:lnTo>
                      <a:pt x="11402" y="110220"/>
                    </a:lnTo>
                    <a:lnTo>
                      <a:pt x="15963" y="41808"/>
                    </a:lnTo>
                    <a:lnTo>
                      <a:pt x="47129" y="25845"/>
                    </a:lnTo>
                    <a:lnTo>
                      <a:pt x="76774" y="11402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1" name="Freeform: Shape 108">
                <a:extLst>
                  <a:ext uri="{FF2B5EF4-FFF2-40B4-BE49-F238E27FC236}">
                    <a16:creationId xmlns:a16="http://schemas.microsoft.com/office/drawing/2014/main" id="{4E401480-657E-2B49-98DC-E737026FAB7D}"/>
                  </a:ext>
                </a:extLst>
              </p:cNvPr>
              <p:cNvSpPr/>
              <p:nvPr/>
            </p:nvSpPr>
            <p:spPr>
              <a:xfrm>
                <a:off x="7337650" y="1891683"/>
                <a:ext cx="76014" cy="76014"/>
              </a:xfrm>
              <a:custGeom>
                <a:avLst/>
                <a:gdLst>
                  <a:gd name="connsiteX0" fmla="*/ 22804 w 76013"/>
                  <a:gd name="connsiteY0" fmla="*/ 61571 h 76013"/>
                  <a:gd name="connsiteX1" fmla="*/ 12922 w 76013"/>
                  <a:gd name="connsiteY1" fmla="*/ 55490 h 76013"/>
                  <a:gd name="connsiteX2" fmla="*/ 11402 w 76013"/>
                  <a:gd name="connsiteY2" fmla="*/ 54730 h 76013"/>
                  <a:gd name="connsiteX3" fmla="*/ 12922 w 76013"/>
                  <a:gd name="connsiteY3" fmla="*/ 25085 h 76013"/>
                  <a:gd name="connsiteX4" fmla="*/ 39527 w 76013"/>
                  <a:gd name="connsiteY4" fmla="*/ 11402 h 76013"/>
                  <a:gd name="connsiteX5" fmla="*/ 61571 w 76013"/>
                  <a:gd name="connsiteY5" fmla="*/ 25845 h 76013"/>
                  <a:gd name="connsiteX6" fmla="*/ 64612 w 76013"/>
                  <a:gd name="connsiteY6" fmla="*/ 28125 h 76013"/>
                  <a:gd name="connsiteX7" fmla="*/ 63091 w 76013"/>
                  <a:gd name="connsiteY7" fmla="*/ 57770 h 76013"/>
                  <a:gd name="connsiteX8" fmla="*/ 36487 w 76013"/>
                  <a:gd name="connsiteY8" fmla="*/ 70693 h 7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6013" h="76013">
                    <a:moveTo>
                      <a:pt x="22804" y="61571"/>
                    </a:moveTo>
                    <a:lnTo>
                      <a:pt x="12922" y="55490"/>
                    </a:lnTo>
                    <a:lnTo>
                      <a:pt x="11402" y="54730"/>
                    </a:lnTo>
                    <a:lnTo>
                      <a:pt x="12922" y="25085"/>
                    </a:lnTo>
                    <a:lnTo>
                      <a:pt x="39527" y="11402"/>
                    </a:lnTo>
                    <a:lnTo>
                      <a:pt x="61571" y="25845"/>
                    </a:lnTo>
                    <a:lnTo>
                      <a:pt x="64612" y="28125"/>
                    </a:lnTo>
                    <a:lnTo>
                      <a:pt x="63091" y="57770"/>
                    </a:lnTo>
                    <a:lnTo>
                      <a:pt x="36487" y="70693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2" name="Freeform: Shape 109">
                <a:extLst>
                  <a:ext uri="{FF2B5EF4-FFF2-40B4-BE49-F238E27FC236}">
                    <a16:creationId xmlns:a16="http://schemas.microsoft.com/office/drawing/2014/main" id="{6428120F-4E98-717F-B237-BCF340EB70BF}"/>
                  </a:ext>
                </a:extLst>
              </p:cNvPr>
              <p:cNvSpPr/>
              <p:nvPr/>
            </p:nvSpPr>
            <p:spPr>
              <a:xfrm>
                <a:off x="7541367" y="1939572"/>
                <a:ext cx="68412" cy="76014"/>
              </a:xfrm>
              <a:custGeom>
                <a:avLst/>
                <a:gdLst>
                  <a:gd name="connsiteX0" fmla="*/ 12162 w 68412"/>
                  <a:gd name="connsiteY0" fmla="*/ 30405 h 76013"/>
                  <a:gd name="connsiteX1" fmla="*/ 11402 w 68412"/>
                  <a:gd name="connsiteY1" fmla="*/ 54730 h 76013"/>
                  <a:gd name="connsiteX2" fmla="*/ 35726 w 68412"/>
                  <a:gd name="connsiteY2" fmla="*/ 70693 h 76013"/>
                  <a:gd name="connsiteX3" fmla="*/ 50929 w 68412"/>
                  <a:gd name="connsiteY3" fmla="*/ 63091 h 76013"/>
                  <a:gd name="connsiteX4" fmla="*/ 62331 w 68412"/>
                  <a:gd name="connsiteY4" fmla="*/ 57770 h 76013"/>
                  <a:gd name="connsiteX5" fmla="*/ 63852 w 68412"/>
                  <a:gd name="connsiteY5" fmla="*/ 28125 h 76013"/>
                  <a:gd name="connsiteX6" fmla="*/ 39527 w 68412"/>
                  <a:gd name="connsiteY6" fmla="*/ 11402 h 76013"/>
                  <a:gd name="connsiteX7" fmla="*/ 24324 w 68412"/>
                  <a:gd name="connsiteY7" fmla="*/ 19003 h 76013"/>
                  <a:gd name="connsiteX8" fmla="*/ 12922 w 68412"/>
                  <a:gd name="connsiteY8" fmla="*/ 25085 h 7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8412" h="76013">
                    <a:moveTo>
                      <a:pt x="12162" y="30405"/>
                    </a:moveTo>
                    <a:lnTo>
                      <a:pt x="11402" y="54730"/>
                    </a:lnTo>
                    <a:lnTo>
                      <a:pt x="35726" y="70693"/>
                    </a:lnTo>
                    <a:lnTo>
                      <a:pt x="50929" y="63091"/>
                    </a:lnTo>
                    <a:lnTo>
                      <a:pt x="62331" y="57770"/>
                    </a:lnTo>
                    <a:lnTo>
                      <a:pt x="63852" y="28125"/>
                    </a:lnTo>
                    <a:lnTo>
                      <a:pt x="39527" y="11402"/>
                    </a:lnTo>
                    <a:lnTo>
                      <a:pt x="24324" y="19003"/>
                    </a:lnTo>
                    <a:lnTo>
                      <a:pt x="12922" y="25085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3" name="Freeform: Shape 110">
                <a:extLst>
                  <a:ext uri="{FF2B5EF4-FFF2-40B4-BE49-F238E27FC236}">
                    <a16:creationId xmlns:a16="http://schemas.microsoft.com/office/drawing/2014/main" id="{FC23FE3B-9703-E2D8-4BF3-DC205547555B}"/>
                  </a:ext>
                </a:extLst>
              </p:cNvPr>
              <p:cNvSpPr/>
              <p:nvPr/>
            </p:nvSpPr>
            <p:spPr>
              <a:xfrm>
                <a:off x="7529205" y="2155451"/>
                <a:ext cx="30405" cy="30405"/>
              </a:xfrm>
              <a:custGeom>
                <a:avLst/>
                <a:gdLst>
                  <a:gd name="connsiteX0" fmla="*/ 12162 w 30405"/>
                  <a:gd name="connsiteY0" fmla="*/ 11402 h 30405"/>
                  <a:gd name="connsiteX1" fmla="*/ 11402 w 30405"/>
                  <a:gd name="connsiteY1" fmla="*/ 14443 h 30405"/>
                  <a:gd name="connsiteX2" fmla="*/ 19764 w 30405"/>
                  <a:gd name="connsiteY2" fmla="*/ 19764 h 30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0405" h="30405">
                    <a:moveTo>
                      <a:pt x="12162" y="11402"/>
                    </a:moveTo>
                    <a:lnTo>
                      <a:pt x="11402" y="14443"/>
                    </a:lnTo>
                    <a:lnTo>
                      <a:pt x="19764" y="19764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4" name="Freeform: Shape 111">
                <a:extLst>
                  <a:ext uri="{FF2B5EF4-FFF2-40B4-BE49-F238E27FC236}">
                    <a16:creationId xmlns:a16="http://schemas.microsoft.com/office/drawing/2014/main" id="{4D85697B-E0D4-B4DE-1FF8-DA0095881E83}"/>
                  </a:ext>
                </a:extLst>
              </p:cNvPr>
              <p:cNvSpPr/>
              <p:nvPr/>
            </p:nvSpPr>
            <p:spPr>
              <a:xfrm>
                <a:off x="7529965" y="2115164"/>
                <a:ext cx="68412" cy="76014"/>
              </a:xfrm>
              <a:custGeom>
                <a:avLst/>
                <a:gdLst>
                  <a:gd name="connsiteX0" fmla="*/ 19003 w 68412"/>
                  <a:gd name="connsiteY0" fmla="*/ 60051 h 76013"/>
                  <a:gd name="connsiteX1" fmla="*/ 35726 w 68412"/>
                  <a:gd name="connsiteY1" fmla="*/ 70693 h 76013"/>
                  <a:gd name="connsiteX2" fmla="*/ 62331 w 68412"/>
                  <a:gd name="connsiteY2" fmla="*/ 57010 h 76013"/>
                  <a:gd name="connsiteX3" fmla="*/ 63852 w 68412"/>
                  <a:gd name="connsiteY3" fmla="*/ 27365 h 76013"/>
                  <a:gd name="connsiteX4" fmla="*/ 52449 w 68412"/>
                  <a:gd name="connsiteY4" fmla="*/ 20524 h 76013"/>
                  <a:gd name="connsiteX5" fmla="*/ 39527 w 68412"/>
                  <a:gd name="connsiteY5" fmla="*/ 11402 h 76013"/>
                  <a:gd name="connsiteX6" fmla="*/ 12922 w 68412"/>
                  <a:gd name="connsiteY6" fmla="*/ 25085 h 76013"/>
                  <a:gd name="connsiteX7" fmla="*/ 11402 w 68412"/>
                  <a:gd name="connsiteY7" fmla="*/ 51689 h 76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412" h="76013">
                    <a:moveTo>
                      <a:pt x="19003" y="60051"/>
                    </a:moveTo>
                    <a:lnTo>
                      <a:pt x="35726" y="70693"/>
                    </a:lnTo>
                    <a:lnTo>
                      <a:pt x="62331" y="57010"/>
                    </a:lnTo>
                    <a:lnTo>
                      <a:pt x="63852" y="27365"/>
                    </a:lnTo>
                    <a:lnTo>
                      <a:pt x="52449" y="20524"/>
                    </a:lnTo>
                    <a:lnTo>
                      <a:pt x="39527" y="11402"/>
                    </a:lnTo>
                    <a:lnTo>
                      <a:pt x="12922" y="25085"/>
                    </a:lnTo>
                    <a:lnTo>
                      <a:pt x="11402" y="51689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5" name="Freeform: Shape 112">
                <a:extLst>
                  <a:ext uri="{FF2B5EF4-FFF2-40B4-BE49-F238E27FC236}">
                    <a16:creationId xmlns:a16="http://schemas.microsoft.com/office/drawing/2014/main" id="{4D76EC90-D3D9-5250-F9F4-AAA6D0B296B6}"/>
                  </a:ext>
                </a:extLst>
              </p:cNvPr>
              <p:cNvSpPr/>
              <p:nvPr/>
            </p:nvSpPr>
            <p:spPr>
              <a:xfrm>
                <a:off x="7178955" y="2308998"/>
                <a:ext cx="243244" cy="364866"/>
              </a:xfrm>
              <a:custGeom>
                <a:avLst/>
                <a:gdLst>
                  <a:gd name="connsiteX0" fmla="*/ 116888 w 243243"/>
                  <a:gd name="connsiteY0" fmla="*/ 11402 h 364865"/>
                  <a:gd name="connsiteX1" fmla="*/ 15790 w 243243"/>
                  <a:gd name="connsiteY1" fmla="*/ 272129 h 364865"/>
                  <a:gd name="connsiteX2" fmla="*/ 51516 w 243243"/>
                  <a:gd name="connsiteY2" fmla="*/ 353464 h 364865"/>
                  <a:gd name="connsiteX3" fmla="*/ 132851 w 243243"/>
                  <a:gd name="connsiteY3" fmla="*/ 317737 h 364865"/>
                  <a:gd name="connsiteX4" fmla="*/ 233949 w 243243"/>
                  <a:gd name="connsiteY4" fmla="*/ 57010 h 36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3243" h="364865">
                    <a:moveTo>
                      <a:pt x="116888" y="11402"/>
                    </a:moveTo>
                    <a:lnTo>
                      <a:pt x="15790" y="272129"/>
                    </a:lnTo>
                    <a:cubicBezTo>
                      <a:pt x="2867" y="304815"/>
                      <a:pt x="19590" y="341302"/>
                      <a:pt x="51516" y="353464"/>
                    </a:cubicBezTo>
                    <a:cubicBezTo>
                      <a:pt x="84202" y="366386"/>
                      <a:pt x="120689" y="349663"/>
                      <a:pt x="132851" y="317737"/>
                    </a:cubicBezTo>
                    <a:lnTo>
                      <a:pt x="233949" y="57010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6" name="Freeform: Shape 119">
                <a:extLst>
                  <a:ext uri="{FF2B5EF4-FFF2-40B4-BE49-F238E27FC236}">
                    <a16:creationId xmlns:a16="http://schemas.microsoft.com/office/drawing/2014/main" id="{1E415E5C-69A6-CAA5-E1BB-09D3B58231CD}"/>
                  </a:ext>
                </a:extLst>
              </p:cNvPr>
              <p:cNvSpPr/>
              <p:nvPr/>
            </p:nvSpPr>
            <p:spPr>
              <a:xfrm>
                <a:off x="7328528" y="2246667"/>
                <a:ext cx="22804" cy="22804"/>
              </a:xfrm>
              <a:custGeom>
                <a:avLst/>
                <a:gdLst>
                  <a:gd name="connsiteX0" fmla="*/ 11402 w 22804"/>
                  <a:gd name="connsiteY0" fmla="*/ 12162 h 22804"/>
                  <a:gd name="connsiteX1" fmla="*/ 12162 w 22804"/>
                  <a:gd name="connsiteY1" fmla="*/ 11402 h 2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04" h="22804">
                    <a:moveTo>
                      <a:pt x="11402" y="12162"/>
                    </a:moveTo>
                    <a:lnTo>
                      <a:pt x="12162" y="11402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7" name="Freeform: Shape 120">
                <a:extLst>
                  <a:ext uri="{FF2B5EF4-FFF2-40B4-BE49-F238E27FC236}">
                    <a16:creationId xmlns:a16="http://schemas.microsoft.com/office/drawing/2014/main" id="{C70CF998-88CD-4F45-D00E-F567064640A1}"/>
                  </a:ext>
                </a:extLst>
              </p:cNvPr>
              <p:cNvSpPr/>
              <p:nvPr/>
            </p:nvSpPr>
            <p:spPr>
              <a:xfrm>
                <a:off x="7219472" y="1826977"/>
                <a:ext cx="471285" cy="471285"/>
              </a:xfrm>
              <a:custGeom>
                <a:avLst/>
                <a:gdLst>
                  <a:gd name="connsiteX0" fmla="*/ 49765 w 471285"/>
                  <a:gd name="connsiteY0" fmla="*/ 111835 h 471284"/>
                  <a:gd name="connsiteX1" fmla="*/ 204073 w 471285"/>
                  <a:gd name="connsiteY1" fmla="*/ 13777 h 471284"/>
                  <a:gd name="connsiteX2" fmla="*/ 283888 w 471285"/>
                  <a:gd name="connsiteY2" fmla="*/ 16058 h 471284"/>
                  <a:gd name="connsiteX3" fmla="*/ 319614 w 471285"/>
                  <a:gd name="connsiteY3" fmla="*/ 26700 h 471284"/>
                  <a:gd name="connsiteX4" fmla="*/ 432114 w 471285"/>
                  <a:gd name="connsiteY4" fmla="*/ 121717 h 471284"/>
                  <a:gd name="connsiteX5" fmla="*/ 448837 w 471285"/>
                  <a:gd name="connsiteY5" fmla="*/ 319353 h 471284"/>
                  <a:gd name="connsiteX6" fmla="*/ 156184 w 471285"/>
                  <a:gd name="connsiteY6" fmla="*/ 447816 h 471284"/>
                  <a:gd name="connsiteX7" fmla="*/ 121978 w 471285"/>
                  <a:gd name="connsiteY7" fmla="*/ 431093 h 471284"/>
                  <a:gd name="connsiteX8" fmla="*/ 17839 w 471285"/>
                  <a:gd name="connsiteY8" fmla="*/ 183288 h 471284"/>
                  <a:gd name="connsiteX9" fmla="*/ 26961 w 471285"/>
                  <a:gd name="connsiteY9" fmla="*/ 155163 h 471284"/>
                  <a:gd name="connsiteX10" fmla="*/ 49765 w 471285"/>
                  <a:gd name="connsiteY10" fmla="*/ 111835 h 471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71285" h="471284">
                    <a:moveTo>
                      <a:pt x="49765" y="111835"/>
                    </a:moveTo>
                    <a:cubicBezTo>
                      <a:pt x="85492" y="57865"/>
                      <a:pt x="142502" y="23659"/>
                      <a:pt x="204073" y="13777"/>
                    </a:cubicBezTo>
                    <a:cubicBezTo>
                      <a:pt x="229918" y="9977"/>
                      <a:pt x="257283" y="10737"/>
                      <a:pt x="283888" y="16058"/>
                    </a:cubicBezTo>
                    <a:cubicBezTo>
                      <a:pt x="296050" y="18338"/>
                      <a:pt x="307452" y="22139"/>
                      <a:pt x="319614" y="26700"/>
                    </a:cubicBezTo>
                    <a:cubicBezTo>
                      <a:pt x="368263" y="45703"/>
                      <a:pt x="407030" y="79909"/>
                      <a:pt x="432114" y="121717"/>
                    </a:cubicBezTo>
                    <a:cubicBezTo>
                      <a:pt x="466320" y="179487"/>
                      <a:pt x="474682" y="251700"/>
                      <a:pt x="448837" y="319353"/>
                    </a:cubicBezTo>
                    <a:cubicBezTo>
                      <a:pt x="403229" y="435654"/>
                      <a:pt x="272485" y="493424"/>
                      <a:pt x="156184" y="447816"/>
                    </a:cubicBezTo>
                    <a:cubicBezTo>
                      <a:pt x="144022" y="443255"/>
                      <a:pt x="132620" y="437174"/>
                      <a:pt x="121978" y="431093"/>
                    </a:cubicBezTo>
                    <a:cubicBezTo>
                      <a:pt x="36843" y="380924"/>
                      <a:pt x="-5725" y="279825"/>
                      <a:pt x="17839" y="183288"/>
                    </a:cubicBezTo>
                    <a:cubicBezTo>
                      <a:pt x="20120" y="174166"/>
                      <a:pt x="23160" y="164285"/>
                      <a:pt x="26961" y="155163"/>
                    </a:cubicBezTo>
                    <a:cubicBezTo>
                      <a:pt x="33042" y="139960"/>
                      <a:pt x="40644" y="124757"/>
                      <a:pt x="49765" y="111835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8" name="Freeform: Shape 121">
                <a:extLst>
                  <a:ext uri="{FF2B5EF4-FFF2-40B4-BE49-F238E27FC236}">
                    <a16:creationId xmlns:a16="http://schemas.microsoft.com/office/drawing/2014/main" id="{89FF1281-5031-C756-2B67-6A9DAFEB4BC1}"/>
                  </a:ext>
                </a:extLst>
              </p:cNvPr>
              <p:cNvSpPr/>
              <p:nvPr/>
            </p:nvSpPr>
            <p:spPr>
              <a:xfrm>
                <a:off x="7145834" y="1753338"/>
                <a:ext cx="615711" cy="615711"/>
              </a:xfrm>
              <a:custGeom>
                <a:avLst/>
                <a:gdLst>
                  <a:gd name="connsiteX0" fmla="*/ 264789 w 615711"/>
                  <a:gd name="connsiteY0" fmla="*/ 606589 h 615711"/>
                  <a:gd name="connsiteX1" fmla="*/ 590128 w 615711"/>
                  <a:gd name="connsiteY1" fmla="*/ 419596 h 615711"/>
                  <a:gd name="connsiteX2" fmla="*/ 593168 w 615711"/>
                  <a:gd name="connsiteY2" fmla="*/ 212078 h 615711"/>
                  <a:gd name="connsiteX3" fmla="*/ 558202 w 615711"/>
                  <a:gd name="connsiteY3" fmla="*/ 142906 h 615711"/>
                  <a:gd name="connsiteX4" fmla="*/ 433539 w 615711"/>
                  <a:gd name="connsiteY4" fmla="*/ 38007 h 615711"/>
                  <a:gd name="connsiteX5" fmla="*/ 419097 w 615711"/>
                  <a:gd name="connsiteY5" fmla="*/ 31926 h 615711"/>
                  <a:gd name="connsiteX6" fmla="*/ 273911 w 615711"/>
                  <a:gd name="connsiteY6" fmla="*/ 13682 h 615711"/>
                  <a:gd name="connsiteX7" fmla="*/ 70954 w 615711"/>
                  <a:gd name="connsiteY7" fmla="*/ 131504 h 615711"/>
                  <a:gd name="connsiteX8" fmla="*/ 31427 w 615711"/>
                  <a:gd name="connsiteY8" fmla="*/ 202196 h 615711"/>
                  <a:gd name="connsiteX9" fmla="*/ 16224 w 615711"/>
                  <a:gd name="connsiteY9" fmla="*/ 254646 h 615711"/>
                  <a:gd name="connsiteX10" fmla="*/ 72474 w 615711"/>
                  <a:gd name="connsiteY10" fmla="*/ 491809 h 615711"/>
                  <a:gd name="connsiteX11" fmla="*/ 128724 w 615711"/>
                  <a:gd name="connsiteY11" fmla="*/ 548059 h 615711"/>
                  <a:gd name="connsiteX12" fmla="*/ 146968 w 615711"/>
                  <a:gd name="connsiteY12" fmla="*/ 560981 h 615711"/>
                  <a:gd name="connsiteX13" fmla="*/ 202458 w 615711"/>
                  <a:gd name="connsiteY13" fmla="*/ 589106 h 615711"/>
                  <a:gd name="connsiteX14" fmla="*/ 264789 w 615711"/>
                  <a:gd name="connsiteY14" fmla="*/ 606589 h 615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15711" h="615711">
                    <a:moveTo>
                      <a:pt x="264789" y="606589"/>
                    </a:moveTo>
                    <a:cubicBezTo>
                      <a:pt x="400853" y="627873"/>
                      <a:pt x="538438" y="553380"/>
                      <a:pt x="590128" y="419596"/>
                    </a:cubicBezTo>
                    <a:cubicBezTo>
                      <a:pt x="616732" y="350423"/>
                      <a:pt x="616732" y="276690"/>
                      <a:pt x="593168" y="212078"/>
                    </a:cubicBezTo>
                    <a:cubicBezTo>
                      <a:pt x="584807" y="187754"/>
                      <a:pt x="572645" y="164190"/>
                      <a:pt x="558202" y="142906"/>
                    </a:cubicBezTo>
                    <a:cubicBezTo>
                      <a:pt x="527796" y="98058"/>
                      <a:pt x="485989" y="61571"/>
                      <a:pt x="433539" y="38007"/>
                    </a:cubicBezTo>
                    <a:cubicBezTo>
                      <a:pt x="428979" y="35726"/>
                      <a:pt x="423658" y="33446"/>
                      <a:pt x="419097" y="31926"/>
                    </a:cubicBezTo>
                    <a:cubicBezTo>
                      <a:pt x="371208" y="13682"/>
                      <a:pt x="321799" y="7601"/>
                      <a:pt x="273911" y="13682"/>
                    </a:cubicBezTo>
                    <a:cubicBezTo>
                      <a:pt x="194096" y="23564"/>
                      <a:pt x="120363" y="66132"/>
                      <a:pt x="70954" y="131504"/>
                    </a:cubicBezTo>
                    <a:cubicBezTo>
                      <a:pt x="54991" y="152788"/>
                      <a:pt x="42069" y="176352"/>
                      <a:pt x="31427" y="202196"/>
                    </a:cubicBezTo>
                    <a:cubicBezTo>
                      <a:pt x="24586" y="219680"/>
                      <a:pt x="20025" y="237163"/>
                      <a:pt x="16224" y="254646"/>
                    </a:cubicBezTo>
                    <a:cubicBezTo>
                      <a:pt x="1021" y="339781"/>
                      <a:pt x="22305" y="425677"/>
                      <a:pt x="72474" y="491809"/>
                    </a:cubicBezTo>
                    <a:cubicBezTo>
                      <a:pt x="88437" y="513093"/>
                      <a:pt x="107440" y="532096"/>
                      <a:pt x="128724" y="548059"/>
                    </a:cubicBezTo>
                    <a:cubicBezTo>
                      <a:pt x="134805" y="552620"/>
                      <a:pt x="140887" y="557181"/>
                      <a:pt x="146968" y="560981"/>
                    </a:cubicBezTo>
                    <a:cubicBezTo>
                      <a:pt x="163691" y="572383"/>
                      <a:pt x="182694" y="581505"/>
                      <a:pt x="202458" y="589106"/>
                    </a:cubicBezTo>
                    <a:cubicBezTo>
                      <a:pt x="222981" y="598228"/>
                      <a:pt x="243505" y="603549"/>
                      <a:pt x="264789" y="606589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09" name="Freeform: Shape 122">
                <a:extLst>
                  <a:ext uri="{FF2B5EF4-FFF2-40B4-BE49-F238E27FC236}">
                    <a16:creationId xmlns:a16="http://schemas.microsoft.com/office/drawing/2014/main" id="{533DE649-3789-F327-673F-510D59BE8A37}"/>
                  </a:ext>
                </a:extLst>
              </p:cNvPr>
              <p:cNvSpPr/>
              <p:nvPr/>
            </p:nvSpPr>
            <p:spPr>
              <a:xfrm>
                <a:off x="7625765" y="1768439"/>
                <a:ext cx="820948" cy="22804"/>
              </a:xfrm>
              <a:custGeom>
                <a:avLst/>
                <a:gdLst>
                  <a:gd name="connsiteX0" fmla="*/ 11402 w 820948"/>
                  <a:gd name="connsiteY0" fmla="*/ 11402 h 22804"/>
                  <a:gd name="connsiteX1" fmla="*/ 809546 w 820948"/>
                  <a:gd name="connsiteY1" fmla="*/ 11402 h 2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0948" h="22804">
                    <a:moveTo>
                      <a:pt x="11402" y="11402"/>
                    </a:moveTo>
                    <a:lnTo>
                      <a:pt x="809546" y="11402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10" name="Freeform: Shape 123">
                <a:extLst>
                  <a:ext uri="{FF2B5EF4-FFF2-40B4-BE49-F238E27FC236}">
                    <a16:creationId xmlns:a16="http://schemas.microsoft.com/office/drawing/2014/main" id="{01FA9009-1AAD-1809-2D17-9F88C7ED41F5}"/>
                  </a:ext>
                </a:extLst>
              </p:cNvPr>
              <p:cNvSpPr/>
              <p:nvPr/>
            </p:nvSpPr>
            <p:spPr>
              <a:xfrm>
                <a:off x="7637167" y="1647555"/>
                <a:ext cx="798145" cy="683363"/>
              </a:xfrm>
              <a:custGeom>
                <a:avLst/>
                <a:gdLst>
                  <a:gd name="connsiteX0" fmla="*/ 11402 w 813346"/>
                  <a:gd name="connsiteY0" fmla="*/ 396792 h 699326"/>
                  <a:gd name="connsiteX1" fmla="*/ 11402 w 813346"/>
                  <a:gd name="connsiteY1" fmla="*/ 11402 h 699326"/>
                  <a:gd name="connsiteX2" fmla="*/ 809546 w 813346"/>
                  <a:gd name="connsiteY2" fmla="*/ 11402 h 699326"/>
                  <a:gd name="connsiteX3" fmla="*/ 809546 w 813346"/>
                  <a:gd name="connsiteY3" fmla="*/ 694765 h 699326"/>
                  <a:gd name="connsiteX0" fmla="*/ 4234 w 798144"/>
                  <a:gd name="connsiteY0" fmla="*/ 135624 h 683363"/>
                  <a:gd name="connsiteX1" fmla="*/ 0 w 798144"/>
                  <a:gd name="connsiteY1" fmla="*/ 0 h 683363"/>
                  <a:gd name="connsiteX2" fmla="*/ 798144 w 798144"/>
                  <a:gd name="connsiteY2" fmla="*/ 0 h 683363"/>
                  <a:gd name="connsiteX3" fmla="*/ 798144 w 798144"/>
                  <a:gd name="connsiteY3" fmla="*/ 683363 h 683363"/>
                  <a:gd name="connsiteX0" fmla="*/ 0 w 810844"/>
                  <a:gd name="connsiteY0" fmla="*/ 135624 h 683363"/>
                  <a:gd name="connsiteX1" fmla="*/ 12700 w 810844"/>
                  <a:gd name="connsiteY1" fmla="*/ 0 h 683363"/>
                  <a:gd name="connsiteX2" fmla="*/ 810844 w 810844"/>
                  <a:gd name="connsiteY2" fmla="*/ 0 h 683363"/>
                  <a:gd name="connsiteX3" fmla="*/ 810844 w 810844"/>
                  <a:gd name="connsiteY3" fmla="*/ 683363 h 683363"/>
                  <a:gd name="connsiteX0" fmla="*/ 4233 w 798144"/>
                  <a:gd name="connsiteY0" fmla="*/ 139857 h 683363"/>
                  <a:gd name="connsiteX1" fmla="*/ 0 w 798144"/>
                  <a:gd name="connsiteY1" fmla="*/ 0 h 683363"/>
                  <a:gd name="connsiteX2" fmla="*/ 798144 w 798144"/>
                  <a:gd name="connsiteY2" fmla="*/ 0 h 683363"/>
                  <a:gd name="connsiteX3" fmla="*/ 798144 w 798144"/>
                  <a:gd name="connsiteY3" fmla="*/ 683363 h 683363"/>
                  <a:gd name="connsiteX0" fmla="*/ 1520 w 798144"/>
                  <a:gd name="connsiteY0" fmla="*/ 137144 h 683363"/>
                  <a:gd name="connsiteX1" fmla="*/ 0 w 798144"/>
                  <a:gd name="connsiteY1" fmla="*/ 0 h 683363"/>
                  <a:gd name="connsiteX2" fmla="*/ 798144 w 798144"/>
                  <a:gd name="connsiteY2" fmla="*/ 0 h 683363"/>
                  <a:gd name="connsiteX3" fmla="*/ 798144 w 798144"/>
                  <a:gd name="connsiteY3" fmla="*/ 683363 h 6833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144" h="683363">
                    <a:moveTo>
                      <a:pt x="1520" y="137144"/>
                    </a:moveTo>
                    <a:cubicBezTo>
                      <a:pt x="1013" y="91429"/>
                      <a:pt x="507" y="45715"/>
                      <a:pt x="0" y="0"/>
                    </a:cubicBezTo>
                    <a:lnTo>
                      <a:pt x="798144" y="0"/>
                    </a:lnTo>
                    <a:lnTo>
                      <a:pt x="798144" y="683363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11" name="Freeform: Shape 133">
                <a:extLst>
                  <a:ext uri="{FF2B5EF4-FFF2-40B4-BE49-F238E27FC236}">
                    <a16:creationId xmlns:a16="http://schemas.microsoft.com/office/drawing/2014/main" id="{9A0B2004-EA1F-F620-3617-7AC2C5DB1929}"/>
                  </a:ext>
                </a:extLst>
              </p:cNvPr>
              <p:cNvSpPr/>
              <p:nvPr/>
            </p:nvSpPr>
            <p:spPr>
              <a:xfrm>
                <a:off x="7710141" y="1709887"/>
                <a:ext cx="197636" cy="22804"/>
              </a:xfrm>
              <a:custGeom>
                <a:avLst/>
                <a:gdLst>
                  <a:gd name="connsiteX0" fmla="*/ 11402 w 197635"/>
                  <a:gd name="connsiteY0" fmla="*/ 11402 h 22804"/>
                  <a:gd name="connsiteX1" fmla="*/ 189274 w 197635"/>
                  <a:gd name="connsiteY1" fmla="*/ 11402 h 22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7635" h="22804">
                    <a:moveTo>
                      <a:pt x="11402" y="11402"/>
                    </a:moveTo>
                    <a:lnTo>
                      <a:pt x="189274" y="11402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4621B1E8-0FEF-EF9F-9D70-431513A736E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21460" y="2322630"/>
                <a:ext cx="216565" cy="148"/>
              </a:xfrm>
              <a:prstGeom prst="lin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</p:cxn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7888A36-7FD0-1B13-A25A-D5BBD9CA651D}"/>
              </a:ext>
            </a:extLst>
          </p:cNvPr>
          <p:cNvGrpSpPr/>
          <p:nvPr/>
        </p:nvGrpSpPr>
        <p:grpSpPr>
          <a:xfrm>
            <a:off x="5954898" y="2609052"/>
            <a:ext cx="2303777" cy="1403850"/>
            <a:chOff x="5968130" y="2584499"/>
            <a:chExt cx="2303777" cy="1403850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6F8E3E0-13F4-F3BF-21DE-72BE3116F804}"/>
                </a:ext>
              </a:extLst>
            </p:cNvPr>
            <p:cNvSpPr txBox="1"/>
            <p:nvPr/>
          </p:nvSpPr>
          <p:spPr>
            <a:xfrm>
              <a:off x="5968130" y="3649795"/>
              <a:ext cx="2303777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Simulations</a:t>
              </a:r>
            </a:p>
          </p:txBody>
        </p:sp>
        <p:grpSp>
          <p:nvGrpSpPr>
            <p:cNvPr id="115" name="Graphic 145">
              <a:extLst>
                <a:ext uri="{FF2B5EF4-FFF2-40B4-BE49-F238E27FC236}">
                  <a16:creationId xmlns:a16="http://schemas.microsoft.com/office/drawing/2014/main" id="{C9249BE0-4EA7-7044-2BA3-541DAA749611}"/>
                </a:ext>
              </a:extLst>
            </p:cNvPr>
            <p:cNvGrpSpPr/>
            <p:nvPr/>
          </p:nvGrpSpPr>
          <p:grpSpPr>
            <a:xfrm>
              <a:off x="6489254" y="2584499"/>
              <a:ext cx="1050991" cy="843108"/>
              <a:chOff x="4713162" y="2094870"/>
              <a:chExt cx="1261189" cy="1011730"/>
            </a:xfrm>
          </p:grpSpPr>
          <p:sp>
            <p:nvSpPr>
              <p:cNvPr id="116" name="Freeform: Shape 147">
                <a:extLst>
                  <a:ext uri="{FF2B5EF4-FFF2-40B4-BE49-F238E27FC236}">
                    <a16:creationId xmlns:a16="http://schemas.microsoft.com/office/drawing/2014/main" id="{73A755E9-14CB-4BA3-0064-B1072DB8710B}"/>
                  </a:ext>
                </a:extLst>
              </p:cNvPr>
              <p:cNvSpPr/>
              <p:nvPr/>
            </p:nvSpPr>
            <p:spPr>
              <a:xfrm>
                <a:off x="5062225" y="2287672"/>
                <a:ext cx="171430" cy="171429"/>
              </a:xfrm>
              <a:custGeom>
                <a:avLst/>
                <a:gdLst>
                  <a:gd name="connsiteX0" fmla="*/ 124984 w 171429"/>
                  <a:gd name="connsiteY0" fmla="*/ 44792 h 171429"/>
                  <a:gd name="connsiteX1" fmla="*/ 128122 w 171429"/>
                  <a:gd name="connsiteY1" fmla="*/ 124984 h 171429"/>
                  <a:gd name="connsiteX2" fmla="*/ 47930 w 171429"/>
                  <a:gd name="connsiteY2" fmla="*/ 128122 h 171429"/>
                  <a:gd name="connsiteX3" fmla="*/ 44792 w 171429"/>
                  <a:gd name="connsiteY3" fmla="*/ 47930 h 171429"/>
                  <a:gd name="connsiteX4" fmla="*/ 124984 w 171429"/>
                  <a:gd name="connsiteY4" fmla="*/ 44792 h 1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29" h="171429">
                    <a:moveTo>
                      <a:pt x="124984" y="44792"/>
                    </a:moveTo>
                    <a:cubicBezTo>
                      <a:pt x="147995" y="66070"/>
                      <a:pt x="149400" y="101973"/>
                      <a:pt x="128122" y="124984"/>
                    </a:cubicBezTo>
                    <a:cubicBezTo>
                      <a:pt x="106844" y="147995"/>
                      <a:pt x="70941" y="149400"/>
                      <a:pt x="47930" y="128122"/>
                    </a:cubicBezTo>
                    <a:cubicBezTo>
                      <a:pt x="24919" y="106844"/>
                      <a:pt x="23514" y="70941"/>
                      <a:pt x="44792" y="47930"/>
                    </a:cubicBezTo>
                    <a:cubicBezTo>
                      <a:pt x="66070" y="24919"/>
                      <a:pt x="101973" y="23514"/>
                      <a:pt x="124984" y="44792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17" name="Freeform: Shape 148">
                <a:extLst>
                  <a:ext uri="{FF2B5EF4-FFF2-40B4-BE49-F238E27FC236}">
                    <a16:creationId xmlns:a16="http://schemas.microsoft.com/office/drawing/2014/main" id="{1BD1D3D7-8810-0671-ED22-51A96E34C72F}"/>
                  </a:ext>
                </a:extLst>
              </p:cNvPr>
              <p:cNvSpPr/>
              <p:nvPr/>
            </p:nvSpPr>
            <p:spPr>
              <a:xfrm>
                <a:off x="4988632" y="2213689"/>
                <a:ext cx="319214" cy="319213"/>
              </a:xfrm>
              <a:custGeom>
                <a:avLst/>
                <a:gdLst>
                  <a:gd name="connsiteX0" fmla="*/ 273992 w 319213"/>
                  <a:gd name="connsiteY0" fmla="*/ 187686 h 319213"/>
                  <a:gd name="connsiteX1" fmla="*/ 315371 w 319213"/>
                  <a:gd name="connsiteY1" fmla="*/ 182661 h 319213"/>
                  <a:gd name="connsiteX2" fmla="*/ 315667 w 319213"/>
                  <a:gd name="connsiteY2" fmla="*/ 141282 h 319213"/>
                  <a:gd name="connsiteX3" fmla="*/ 273992 w 319213"/>
                  <a:gd name="connsiteY3" fmla="*/ 135370 h 319213"/>
                  <a:gd name="connsiteX4" fmla="*/ 258918 w 319213"/>
                  <a:gd name="connsiteY4" fmla="*/ 99015 h 319213"/>
                  <a:gd name="connsiteX5" fmla="*/ 284632 w 319213"/>
                  <a:gd name="connsiteY5" fmla="*/ 65616 h 319213"/>
                  <a:gd name="connsiteX6" fmla="*/ 255962 w 319213"/>
                  <a:gd name="connsiteY6" fmla="*/ 36650 h 319213"/>
                  <a:gd name="connsiteX7" fmla="*/ 222563 w 319213"/>
                  <a:gd name="connsiteY7" fmla="*/ 61774 h 319213"/>
                  <a:gd name="connsiteX8" fmla="*/ 187095 w 319213"/>
                  <a:gd name="connsiteY8" fmla="*/ 46700 h 319213"/>
                  <a:gd name="connsiteX9" fmla="*/ 182366 w 319213"/>
                  <a:gd name="connsiteY9" fmla="*/ 4729 h 319213"/>
                  <a:gd name="connsiteX10" fmla="*/ 140986 w 319213"/>
                  <a:gd name="connsiteY10" fmla="*/ 4434 h 319213"/>
                  <a:gd name="connsiteX11" fmla="*/ 135075 w 319213"/>
                  <a:gd name="connsiteY11" fmla="*/ 46404 h 319213"/>
                  <a:gd name="connsiteX12" fmla="*/ 98720 w 319213"/>
                  <a:gd name="connsiteY12" fmla="*/ 61183 h 319213"/>
                  <a:gd name="connsiteX13" fmla="*/ 65321 w 319213"/>
                  <a:gd name="connsiteY13" fmla="*/ 35468 h 319213"/>
                  <a:gd name="connsiteX14" fmla="*/ 36355 w 319213"/>
                  <a:gd name="connsiteY14" fmla="*/ 64138 h 319213"/>
                  <a:gd name="connsiteX15" fmla="*/ 61774 w 319213"/>
                  <a:gd name="connsiteY15" fmla="*/ 97242 h 319213"/>
                  <a:gd name="connsiteX16" fmla="*/ 46109 w 319213"/>
                  <a:gd name="connsiteY16" fmla="*/ 133597 h 319213"/>
                  <a:gd name="connsiteX17" fmla="*/ 4729 w 319213"/>
                  <a:gd name="connsiteY17" fmla="*/ 138621 h 319213"/>
                  <a:gd name="connsiteX18" fmla="*/ 4434 w 319213"/>
                  <a:gd name="connsiteY18" fmla="*/ 180001 h 319213"/>
                  <a:gd name="connsiteX19" fmla="*/ 45517 w 319213"/>
                  <a:gd name="connsiteY19" fmla="*/ 185617 h 319213"/>
                  <a:gd name="connsiteX20" fmla="*/ 60296 w 319213"/>
                  <a:gd name="connsiteY20" fmla="*/ 222267 h 319213"/>
                  <a:gd name="connsiteX21" fmla="*/ 35173 w 319213"/>
                  <a:gd name="connsiteY21" fmla="*/ 255962 h 319213"/>
                  <a:gd name="connsiteX22" fmla="*/ 63843 w 319213"/>
                  <a:gd name="connsiteY22" fmla="*/ 284928 h 319213"/>
                  <a:gd name="connsiteX23" fmla="*/ 97537 w 319213"/>
                  <a:gd name="connsiteY23" fmla="*/ 260100 h 319213"/>
                  <a:gd name="connsiteX24" fmla="*/ 133301 w 319213"/>
                  <a:gd name="connsiteY24" fmla="*/ 275174 h 319213"/>
                  <a:gd name="connsiteX25" fmla="*/ 138326 w 319213"/>
                  <a:gd name="connsiteY25" fmla="*/ 316553 h 319213"/>
                  <a:gd name="connsiteX26" fmla="*/ 179705 w 319213"/>
                  <a:gd name="connsiteY26" fmla="*/ 316849 h 319213"/>
                  <a:gd name="connsiteX27" fmla="*/ 185617 w 319213"/>
                  <a:gd name="connsiteY27" fmla="*/ 275469 h 319213"/>
                  <a:gd name="connsiteX28" fmla="*/ 221676 w 319213"/>
                  <a:gd name="connsiteY28" fmla="*/ 260691 h 319213"/>
                  <a:gd name="connsiteX29" fmla="*/ 255371 w 319213"/>
                  <a:gd name="connsiteY29" fmla="*/ 285814 h 319213"/>
                  <a:gd name="connsiteX30" fmla="*/ 284337 w 319213"/>
                  <a:gd name="connsiteY30" fmla="*/ 257144 h 319213"/>
                  <a:gd name="connsiteX31" fmla="*/ 259213 w 319213"/>
                  <a:gd name="connsiteY31" fmla="*/ 223745 h 319213"/>
                  <a:gd name="connsiteX32" fmla="*/ 273992 w 319213"/>
                  <a:gd name="connsiteY32" fmla="*/ 187686 h 31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9213" h="319213">
                    <a:moveTo>
                      <a:pt x="273992" y="187686"/>
                    </a:moveTo>
                    <a:lnTo>
                      <a:pt x="315371" y="182661"/>
                    </a:lnTo>
                    <a:lnTo>
                      <a:pt x="315667" y="141282"/>
                    </a:lnTo>
                    <a:lnTo>
                      <a:pt x="273992" y="135370"/>
                    </a:lnTo>
                    <a:cubicBezTo>
                      <a:pt x="271036" y="122365"/>
                      <a:pt x="266011" y="109951"/>
                      <a:pt x="258918" y="99015"/>
                    </a:cubicBezTo>
                    <a:lnTo>
                      <a:pt x="284632" y="65616"/>
                    </a:lnTo>
                    <a:lnTo>
                      <a:pt x="255962" y="36650"/>
                    </a:lnTo>
                    <a:lnTo>
                      <a:pt x="222563" y="61774"/>
                    </a:lnTo>
                    <a:cubicBezTo>
                      <a:pt x="211627" y="54976"/>
                      <a:pt x="199804" y="49951"/>
                      <a:pt x="187095" y="46700"/>
                    </a:cubicBezTo>
                    <a:lnTo>
                      <a:pt x="182366" y="4729"/>
                    </a:lnTo>
                    <a:lnTo>
                      <a:pt x="140986" y="4434"/>
                    </a:lnTo>
                    <a:lnTo>
                      <a:pt x="135075" y="46404"/>
                    </a:lnTo>
                    <a:cubicBezTo>
                      <a:pt x="122070" y="49360"/>
                      <a:pt x="109656" y="54385"/>
                      <a:pt x="98720" y="61183"/>
                    </a:cubicBezTo>
                    <a:lnTo>
                      <a:pt x="65321" y="35468"/>
                    </a:lnTo>
                    <a:lnTo>
                      <a:pt x="36355" y="64138"/>
                    </a:lnTo>
                    <a:lnTo>
                      <a:pt x="61774" y="97242"/>
                    </a:lnTo>
                    <a:cubicBezTo>
                      <a:pt x="54680" y="108178"/>
                      <a:pt x="49360" y="120296"/>
                      <a:pt x="46109" y="133597"/>
                    </a:cubicBezTo>
                    <a:lnTo>
                      <a:pt x="4729" y="138621"/>
                    </a:lnTo>
                    <a:lnTo>
                      <a:pt x="4434" y="180001"/>
                    </a:lnTo>
                    <a:lnTo>
                      <a:pt x="45517" y="185617"/>
                    </a:lnTo>
                    <a:cubicBezTo>
                      <a:pt x="48473" y="198622"/>
                      <a:pt x="53498" y="211036"/>
                      <a:pt x="60296" y="222267"/>
                    </a:cubicBezTo>
                    <a:lnTo>
                      <a:pt x="35173" y="255962"/>
                    </a:lnTo>
                    <a:lnTo>
                      <a:pt x="63843" y="284928"/>
                    </a:lnTo>
                    <a:lnTo>
                      <a:pt x="97537" y="260100"/>
                    </a:lnTo>
                    <a:cubicBezTo>
                      <a:pt x="108473" y="266898"/>
                      <a:pt x="120296" y="272218"/>
                      <a:pt x="133301" y="275174"/>
                    </a:cubicBezTo>
                    <a:lnTo>
                      <a:pt x="138326" y="316553"/>
                    </a:lnTo>
                    <a:lnTo>
                      <a:pt x="179705" y="316849"/>
                    </a:lnTo>
                    <a:lnTo>
                      <a:pt x="185617" y="275469"/>
                    </a:lnTo>
                    <a:cubicBezTo>
                      <a:pt x="198622" y="272514"/>
                      <a:pt x="210740" y="267489"/>
                      <a:pt x="221676" y="260691"/>
                    </a:cubicBezTo>
                    <a:lnTo>
                      <a:pt x="255371" y="285814"/>
                    </a:lnTo>
                    <a:lnTo>
                      <a:pt x="284337" y="257144"/>
                    </a:lnTo>
                    <a:lnTo>
                      <a:pt x="259213" y="223745"/>
                    </a:lnTo>
                    <a:cubicBezTo>
                      <a:pt x="265716" y="212513"/>
                      <a:pt x="271036" y="200395"/>
                      <a:pt x="273992" y="187686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18" name="Freeform: Shape 149">
                <a:extLst>
                  <a:ext uri="{FF2B5EF4-FFF2-40B4-BE49-F238E27FC236}">
                    <a16:creationId xmlns:a16="http://schemas.microsoft.com/office/drawing/2014/main" id="{39416DB2-FC83-0B4B-6FE9-9695113EAEB4}"/>
                  </a:ext>
                </a:extLst>
              </p:cNvPr>
              <p:cNvSpPr/>
              <p:nvPr/>
            </p:nvSpPr>
            <p:spPr>
              <a:xfrm>
                <a:off x="5327944" y="2532016"/>
                <a:ext cx="8867" cy="8867"/>
              </a:xfrm>
              <a:custGeom>
                <a:avLst/>
                <a:gdLst>
                  <a:gd name="connsiteX0" fmla="*/ 5025 w 8867"/>
                  <a:gd name="connsiteY0" fmla="*/ 4434 h 8867"/>
                  <a:gd name="connsiteX1" fmla="*/ 4434 w 8867"/>
                  <a:gd name="connsiteY1" fmla="*/ 5320 h 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67" h="8867">
                    <a:moveTo>
                      <a:pt x="5025" y="4434"/>
                    </a:moveTo>
                    <a:cubicBezTo>
                      <a:pt x="4729" y="4729"/>
                      <a:pt x="4434" y="5025"/>
                      <a:pt x="4434" y="5320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19" name="Freeform: Shape 150">
                <a:extLst>
                  <a:ext uri="{FF2B5EF4-FFF2-40B4-BE49-F238E27FC236}">
                    <a16:creationId xmlns:a16="http://schemas.microsoft.com/office/drawing/2014/main" id="{FBC6BCBD-002C-B080-E1D0-84F9F7D22F4B}"/>
                  </a:ext>
                </a:extLst>
              </p:cNvPr>
              <p:cNvSpPr/>
              <p:nvPr/>
            </p:nvSpPr>
            <p:spPr>
              <a:xfrm>
                <a:off x="5328535" y="2204231"/>
                <a:ext cx="41380" cy="333992"/>
              </a:xfrm>
              <a:custGeom>
                <a:avLst/>
                <a:gdLst>
                  <a:gd name="connsiteX0" fmla="*/ 4434 w 41379"/>
                  <a:gd name="connsiteY0" fmla="*/ 4434 h 333991"/>
                  <a:gd name="connsiteX1" fmla="*/ 38128 w 41379"/>
                  <a:gd name="connsiteY1" fmla="*/ 4434 h 333991"/>
                  <a:gd name="connsiteX2" fmla="*/ 38128 w 41379"/>
                  <a:gd name="connsiteY2" fmla="*/ 236159 h 333991"/>
                  <a:gd name="connsiteX3" fmla="*/ 4434 w 41379"/>
                  <a:gd name="connsiteY3" fmla="*/ 331923 h 33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79" h="333991">
                    <a:moveTo>
                      <a:pt x="4434" y="4434"/>
                    </a:moveTo>
                    <a:lnTo>
                      <a:pt x="38128" y="4434"/>
                    </a:lnTo>
                    <a:lnTo>
                      <a:pt x="38128" y="236159"/>
                    </a:lnTo>
                    <a:cubicBezTo>
                      <a:pt x="38128" y="272514"/>
                      <a:pt x="25419" y="305617"/>
                      <a:pt x="4434" y="331923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0" name="Freeform: Shape 151">
                <a:extLst>
                  <a:ext uri="{FF2B5EF4-FFF2-40B4-BE49-F238E27FC236}">
                    <a16:creationId xmlns:a16="http://schemas.microsoft.com/office/drawing/2014/main" id="{29DD2210-A714-0E00-37A5-2ECE8AC8F04B}"/>
                  </a:ext>
                </a:extLst>
              </p:cNvPr>
              <p:cNvSpPr/>
              <p:nvPr/>
            </p:nvSpPr>
            <p:spPr>
              <a:xfrm>
                <a:off x="4976809" y="2532607"/>
                <a:ext cx="357637" cy="65025"/>
              </a:xfrm>
              <a:custGeom>
                <a:avLst/>
                <a:gdLst>
                  <a:gd name="connsiteX0" fmla="*/ 4434 w 357637"/>
                  <a:gd name="connsiteY0" fmla="*/ 27783 h 65024"/>
                  <a:gd name="connsiteX1" fmla="*/ 4434 w 357637"/>
                  <a:gd name="connsiteY1" fmla="*/ 61478 h 65024"/>
                  <a:gd name="connsiteX2" fmla="*/ 236159 w 357637"/>
                  <a:gd name="connsiteY2" fmla="*/ 61478 h 65024"/>
                  <a:gd name="connsiteX3" fmla="*/ 355568 w 357637"/>
                  <a:gd name="connsiteY3" fmla="*/ 4434 h 6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637" h="65024">
                    <a:moveTo>
                      <a:pt x="4434" y="27783"/>
                    </a:moveTo>
                    <a:lnTo>
                      <a:pt x="4434" y="61478"/>
                    </a:lnTo>
                    <a:lnTo>
                      <a:pt x="236159" y="61478"/>
                    </a:lnTo>
                    <a:cubicBezTo>
                      <a:pt x="284337" y="61478"/>
                      <a:pt x="327194" y="39311"/>
                      <a:pt x="355568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1" name="Freeform: Shape 152">
                <a:extLst>
                  <a:ext uri="{FF2B5EF4-FFF2-40B4-BE49-F238E27FC236}">
                    <a16:creationId xmlns:a16="http://schemas.microsoft.com/office/drawing/2014/main" id="{CBE4C988-EA99-59E6-5763-2915AE8D5585}"/>
                  </a:ext>
                </a:extLst>
              </p:cNvPr>
              <p:cNvSpPr/>
              <p:nvPr/>
            </p:nvSpPr>
            <p:spPr>
              <a:xfrm>
                <a:off x="5183707" y="2411128"/>
                <a:ext cx="209853" cy="209853"/>
              </a:xfrm>
              <a:custGeom>
                <a:avLst/>
                <a:gdLst>
                  <a:gd name="connsiteX0" fmla="*/ 4434 w 209853"/>
                  <a:gd name="connsiteY0" fmla="*/ 4434 h 209853"/>
                  <a:gd name="connsiteX1" fmla="*/ 208080 w 209853"/>
                  <a:gd name="connsiteY1" fmla="*/ 206898 h 209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853" h="209853">
                    <a:moveTo>
                      <a:pt x="4434" y="4434"/>
                    </a:moveTo>
                    <a:lnTo>
                      <a:pt x="208080" y="20689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2" name="Freeform: Shape 153">
                <a:extLst>
                  <a:ext uri="{FF2B5EF4-FFF2-40B4-BE49-F238E27FC236}">
                    <a16:creationId xmlns:a16="http://schemas.microsoft.com/office/drawing/2014/main" id="{C98B125D-6770-BD6F-12C5-FABE774DB18E}"/>
                  </a:ext>
                </a:extLst>
              </p:cNvPr>
              <p:cNvSpPr/>
              <p:nvPr/>
            </p:nvSpPr>
            <p:spPr>
              <a:xfrm>
                <a:off x="4943114" y="2492409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3" name="Freeform: Shape 154">
                <a:extLst>
                  <a:ext uri="{FF2B5EF4-FFF2-40B4-BE49-F238E27FC236}">
                    <a16:creationId xmlns:a16="http://schemas.microsoft.com/office/drawing/2014/main" id="{89D6E01A-6D3D-8ECB-3BB7-7280131C69C6}"/>
                  </a:ext>
                </a:extLst>
              </p:cNvPr>
              <p:cNvSpPr/>
              <p:nvPr/>
            </p:nvSpPr>
            <p:spPr>
              <a:xfrm>
                <a:off x="5264693" y="2174378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4" name="Freeform: Shape 155">
                <a:extLst>
                  <a:ext uri="{FF2B5EF4-FFF2-40B4-BE49-F238E27FC236}">
                    <a16:creationId xmlns:a16="http://schemas.microsoft.com/office/drawing/2014/main" id="{1B492AE3-B28E-F6F5-EB64-FB0A94F95C89}"/>
                  </a:ext>
                </a:extLst>
              </p:cNvPr>
              <p:cNvSpPr/>
              <p:nvPr/>
            </p:nvSpPr>
            <p:spPr>
              <a:xfrm>
                <a:off x="5636139" y="2227989"/>
                <a:ext cx="203942" cy="203942"/>
              </a:xfrm>
              <a:custGeom>
                <a:avLst/>
                <a:gdLst>
                  <a:gd name="connsiteX0" fmla="*/ 150273 w 203941"/>
                  <a:gd name="connsiteY0" fmla="*/ 54135 h 203941"/>
                  <a:gd name="connsiteX1" fmla="*/ 150681 w 203941"/>
                  <a:gd name="connsiteY1" fmla="*/ 150273 h 203941"/>
                  <a:gd name="connsiteX2" fmla="*/ 54543 w 203941"/>
                  <a:gd name="connsiteY2" fmla="*/ 150681 h 203941"/>
                  <a:gd name="connsiteX3" fmla="*/ 54135 w 203941"/>
                  <a:gd name="connsiteY3" fmla="*/ 54543 h 203941"/>
                  <a:gd name="connsiteX4" fmla="*/ 150273 w 203941"/>
                  <a:gd name="connsiteY4" fmla="*/ 54135 h 2039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941" h="203941">
                    <a:moveTo>
                      <a:pt x="150273" y="54135"/>
                    </a:moveTo>
                    <a:cubicBezTo>
                      <a:pt x="176934" y="80570"/>
                      <a:pt x="177116" y="123613"/>
                      <a:pt x="150681" y="150273"/>
                    </a:cubicBezTo>
                    <a:cubicBezTo>
                      <a:pt x="124246" y="176934"/>
                      <a:pt x="81203" y="177116"/>
                      <a:pt x="54543" y="150681"/>
                    </a:cubicBezTo>
                    <a:cubicBezTo>
                      <a:pt x="27882" y="124246"/>
                      <a:pt x="27700" y="81203"/>
                      <a:pt x="54135" y="54543"/>
                    </a:cubicBezTo>
                    <a:cubicBezTo>
                      <a:pt x="80570" y="27882"/>
                      <a:pt x="123613" y="27700"/>
                      <a:pt x="150273" y="54135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5" name="Freeform: Shape 156">
                <a:extLst>
                  <a:ext uri="{FF2B5EF4-FFF2-40B4-BE49-F238E27FC236}">
                    <a16:creationId xmlns:a16="http://schemas.microsoft.com/office/drawing/2014/main" id="{D2A67E9C-582B-1AC2-8556-CB3D12C1154A}"/>
                  </a:ext>
                </a:extLst>
              </p:cNvPr>
              <p:cNvSpPr/>
              <p:nvPr/>
            </p:nvSpPr>
            <p:spPr>
              <a:xfrm>
                <a:off x="5546073" y="2138023"/>
                <a:ext cx="384239" cy="384238"/>
              </a:xfrm>
              <a:custGeom>
                <a:avLst/>
                <a:gdLst>
                  <a:gd name="connsiteX0" fmla="*/ 57045 w 384238"/>
                  <a:gd name="connsiteY0" fmla="*/ 230543 h 384238"/>
                  <a:gd name="connsiteX1" fmla="*/ 7094 w 384238"/>
                  <a:gd name="connsiteY1" fmla="*/ 226701 h 384238"/>
                  <a:gd name="connsiteX2" fmla="*/ 4434 w 384238"/>
                  <a:gd name="connsiteY2" fmla="*/ 177045 h 384238"/>
                  <a:gd name="connsiteX3" fmla="*/ 54089 w 384238"/>
                  <a:gd name="connsiteY3" fmla="*/ 167883 h 384238"/>
                  <a:gd name="connsiteX4" fmla="*/ 70050 w 384238"/>
                  <a:gd name="connsiteY4" fmla="*/ 123547 h 384238"/>
                  <a:gd name="connsiteX5" fmla="*/ 37537 w 384238"/>
                  <a:gd name="connsiteY5" fmla="*/ 84828 h 384238"/>
                  <a:gd name="connsiteX6" fmla="*/ 70345 w 384238"/>
                  <a:gd name="connsiteY6" fmla="*/ 48769 h 384238"/>
                  <a:gd name="connsiteX7" fmla="*/ 112316 w 384238"/>
                  <a:gd name="connsiteY7" fmla="*/ 77439 h 384238"/>
                  <a:gd name="connsiteX8" fmla="*/ 154287 w 384238"/>
                  <a:gd name="connsiteY8" fmla="*/ 57636 h 384238"/>
                  <a:gd name="connsiteX9" fmla="*/ 157833 w 384238"/>
                  <a:gd name="connsiteY9" fmla="*/ 7094 h 384238"/>
                  <a:gd name="connsiteX10" fmla="*/ 207489 w 384238"/>
                  <a:gd name="connsiteY10" fmla="*/ 4434 h 384238"/>
                  <a:gd name="connsiteX11" fmla="*/ 216651 w 384238"/>
                  <a:gd name="connsiteY11" fmla="*/ 54385 h 384238"/>
                  <a:gd name="connsiteX12" fmla="*/ 261282 w 384238"/>
                  <a:gd name="connsiteY12" fmla="*/ 70050 h 384238"/>
                  <a:gd name="connsiteX13" fmla="*/ 300002 w 384238"/>
                  <a:gd name="connsiteY13" fmla="*/ 37537 h 384238"/>
                  <a:gd name="connsiteX14" fmla="*/ 336061 w 384238"/>
                  <a:gd name="connsiteY14" fmla="*/ 70050 h 384238"/>
                  <a:gd name="connsiteX15" fmla="*/ 307391 w 384238"/>
                  <a:gd name="connsiteY15" fmla="*/ 111134 h 384238"/>
                  <a:gd name="connsiteX16" fmla="*/ 328081 w 384238"/>
                  <a:gd name="connsiteY16" fmla="*/ 153695 h 384238"/>
                  <a:gd name="connsiteX17" fmla="*/ 378032 w 384238"/>
                  <a:gd name="connsiteY17" fmla="*/ 157538 h 384238"/>
                  <a:gd name="connsiteX18" fmla="*/ 380692 w 384238"/>
                  <a:gd name="connsiteY18" fmla="*/ 207193 h 384238"/>
                  <a:gd name="connsiteX19" fmla="*/ 331627 w 384238"/>
                  <a:gd name="connsiteY19" fmla="*/ 216060 h 384238"/>
                  <a:gd name="connsiteX20" fmla="*/ 315962 w 384238"/>
                  <a:gd name="connsiteY20" fmla="*/ 260691 h 384238"/>
                  <a:gd name="connsiteX21" fmla="*/ 347588 w 384238"/>
                  <a:gd name="connsiteY21" fmla="*/ 299706 h 384238"/>
                  <a:gd name="connsiteX22" fmla="*/ 314780 w 384238"/>
                  <a:gd name="connsiteY22" fmla="*/ 335765 h 384238"/>
                  <a:gd name="connsiteX23" fmla="*/ 273105 w 384238"/>
                  <a:gd name="connsiteY23" fmla="*/ 307686 h 384238"/>
                  <a:gd name="connsiteX24" fmla="*/ 231134 w 384238"/>
                  <a:gd name="connsiteY24" fmla="*/ 327489 h 384238"/>
                  <a:gd name="connsiteX25" fmla="*/ 227292 w 384238"/>
                  <a:gd name="connsiteY25" fmla="*/ 377440 h 384238"/>
                  <a:gd name="connsiteX26" fmla="*/ 177636 w 384238"/>
                  <a:gd name="connsiteY26" fmla="*/ 380100 h 384238"/>
                  <a:gd name="connsiteX27" fmla="*/ 168474 w 384238"/>
                  <a:gd name="connsiteY27" fmla="*/ 330741 h 384238"/>
                  <a:gd name="connsiteX28" fmla="*/ 124434 w 384238"/>
                  <a:gd name="connsiteY28" fmla="*/ 315076 h 384238"/>
                  <a:gd name="connsiteX29" fmla="*/ 84828 w 384238"/>
                  <a:gd name="connsiteY29" fmla="*/ 346701 h 384238"/>
                  <a:gd name="connsiteX30" fmla="*/ 48769 w 384238"/>
                  <a:gd name="connsiteY30" fmla="*/ 313893 h 384238"/>
                  <a:gd name="connsiteX31" fmla="*/ 77143 w 384238"/>
                  <a:gd name="connsiteY31" fmla="*/ 272514 h 384238"/>
                  <a:gd name="connsiteX32" fmla="*/ 57045 w 384238"/>
                  <a:gd name="connsiteY32" fmla="*/ 230543 h 38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84238" h="384238">
                    <a:moveTo>
                      <a:pt x="57045" y="230543"/>
                    </a:moveTo>
                    <a:lnTo>
                      <a:pt x="7094" y="226701"/>
                    </a:lnTo>
                    <a:lnTo>
                      <a:pt x="4434" y="177045"/>
                    </a:lnTo>
                    <a:lnTo>
                      <a:pt x="54089" y="167883"/>
                    </a:lnTo>
                    <a:cubicBezTo>
                      <a:pt x="57045" y="151922"/>
                      <a:pt x="62365" y="137144"/>
                      <a:pt x="70050" y="123547"/>
                    </a:cubicBezTo>
                    <a:lnTo>
                      <a:pt x="37537" y="84828"/>
                    </a:lnTo>
                    <a:lnTo>
                      <a:pt x="70345" y="48769"/>
                    </a:lnTo>
                    <a:lnTo>
                      <a:pt x="112316" y="77439"/>
                    </a:lnTo>
                    <a:cubicBezTo>
                      <a:pt x="125025" y="68572"/>
                      <a:pt x="138917" y="62069"/>
                      <a:pt x="154287" y="57636"/>
                    </a:cubicBezTo>
                    <a:lnTo>
                      <a:pt x="157833" y="7094"/>
                    </a:lnTo>
                    <a:lnTo>
                      <a:pt x="207489" y="4434"/>
                    </a:lnTo>
                    <a:lnTo>
                      <a:pt x="216651" y="54385"/>
                    </a:lnTo>
                    <a:cubicBezTo>
                      <a:pt x="232612" y="57045"/>
                      <a:pt x="247391" y="62660"/>
                      <a:pt x="261282" y="70050"/>
                    </a:cubicBezTo>
                    <a:lnTo>
                      <a:pt x="300002" y="37537"/>
                    </a:lnTo>
                    <a:lnTo>
                      <a:pt x="336061" y="70050"/>
                    </a:lnTo>
                    <a:lnTo>
                      <a:pt x="307391" y="111134"/>
                    </a:lnTo>
                    <a:cubicBezTo>
                      <a:pt x="316553" y="123843"/>
                      <a:pt x="323647" y="138326"/>
                      <a:pt x="328081" y="153695"/>
                    </a:cubicBezTo>
                    <a:lnTo>
                      <a:pt x="378032" y="157538"/>
                    </a:lnTo>
                    <a:lnTo>
                      <a:pt x="380692" y="207193"/>
                    </a:lnTo>
                    <a:lnTo>
                      <a:pt x="331627" y="216060"/>
                    </a:lnTo>
                    <a:cubicBezTo>
                      <a:pt x="328967" y="232021"/>
                      <a:pt x="323352" y="247095"/>
                      <a:pt x="315962" y="260691"/>
                    </a:cubicBezTo>
                    <a:lnTo>
                      <a:pt x="347588" y="299706"/>
                    </a:lnTo>
                    <a:lnTo>
                      <a:pt x="314780" y="335765"/>
                    </a:lnTo>
                    <a:lnTo>
                      <a:pt x="273105" y="307686"/>
                    </a:lnTo>
                    <a:cubicBezTo>
                      <a:pt x="260396" y="316553"/>
                      <a:pt x="246504" y="323351"/>
                      <a:pt x="231134" y="327489"/>
                    </a:cubicBezTo>
                    <a:lnTo>
                      <a:pt x="227292" y="377440"/>
                    </a:lnTo>
                    <a:lnTo>
                      <a:pt x="177636" y="380100"/>
                    </a:lnTo>
                    <a:lnTo>
                      <a:pt x="168474" y="330741"/>
                    </a:lnTo>
                    <a:cubicBezTo>
                      <a:pt x="152809" y="328081"/>
                      <a:pt x="138030" y="322465"/>
                      <a:pt x="124434" y="315076"/>
                    </a:cubicBezTo>
                    <a:lnTo>
                      <a:pt x="84828" y="346701"/>
                    </a:lnTo>
                    <a:lnTo>
                      <a:pt x="48769" y="313893"/>
                    </a:lnTo>
                    <a:lnTo>
                      <a:pt x="77143" y="272514"/>
                    </a:lnTo>
                    <a:cubicBezTo>
                      <a:pt x="68276" y="260100"/>
                      <a:pt x="61478" y="245913"/>
                      <a:pt x="57045" y="230543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6" name="Freeform: Shape 157">
                <a:extLst>
                  <a:ext uri="{FF2B5EF4-FFF2-40B4-BE49-F238E27FC236}">
                    <a16:creationId xmlns:a16="http://schemas.microsoft.com/office/drawing/2014/main" id="{BD9ADB7C-C8E2-9344-B65D-F1702E28DE81}"/>
                  </a:ext>
                </a:extLst>
              </p:cNvPr>
              <p:cNvSpPr/>
              <p:nvPr/>
            </p:nvSpPr>
            <p:spPr>
              <a:xfrm>
                <a:off x="5512970" y="2520488"/>
                <a:ext cx="8867" cy="8867"/>
              </a:xfrm>
              <a:custGeom>
                <a:avLst/>
                <a:gdLst>
                  <a:gd name="connsiteX0" fmla="*/ 4434 w 8867"/>
                  <a:gd name="connsiteY0" fmla="*/ 4434 h 8867"/>
                  <a:gd name="connsiteX1" fmla="*/ 5320 w 8867"/>
                  <a:gd name="connsiteY1" fmla="*/ 5616 h 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67" h="8867">
                    <a:moveTo>
                      <a:pt x="4434" y="4434"/>
                    </a:moveTo>
                    <a:cubicBezTo>
                      <a:pt x="4729" y="4729"/>
                      <a:pt x="5025" y="5025"/>
                      <a:pt x="5320" y="5616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7" name="Freeform: Shape 158">
                <a:extLst>
                  <a:ext uri="{FF2B5EF4-FFF2-40B4-BE49-F238E27FC236}">
                    <a16:creationId xmlns:a16="http://schemas.microsoft.com/office/drawing/2014/main" id="{F37F3171-28BF-3124-D9AA-95AC3D29841C}"/>
                  </a:ext>
                </a:extLst>
              </p:cNvPr>
              <p:cNvSpPr/>
              <p:nvPr/>
            </p:nvSpPr>
            <p:spPr>
              <a:xfrm>
                <a:off x="5472477" y="2127087"/>
                <a:ext cx="47291" cy="399017"/>
              </a:xfrm>
              <a:custGeom>
                <a:avLst/>
                <a:gdLst>
                  <a:gd name="connsiteX0" fmla="*/ 44926 w 47290"/>
                  <a:gd name="connsiteY0" fmla="*/ 4434 h 399016"/>
                  <a:gd name="connsiteX1" fmla="*/ 4434 w 47290"/>
                  <a:gd name="connsiteY1" fmla="*/ 4434 h 399016"/>
                  <a:gd name="connsiteX2" fmla="*/ 4434 w 47290"/>
                  <a:gd name="connsiteY2" fmla="*/ 282563 h 399016"/>
                  <a:gd name="connsiteX3" fmla="*/ 44926 w 47290"/>
                  <a:gd name="connsiteY3" fmla="*/ 397539 h 399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7290" h="399016">
                    <a:moveTo>
                      <a:pt x="44926" y="4434"/>
                    </a:moveTo>
                    <a:lnTo>
                      <a:pt x="4434" y="4434"/>
                    </a:lnTo>
                    <a:lnTo>
                      <a:pt x="4434" y="282563"/>
                    </a:lnTo>
                    <a:cubicBezTo>
                      <a:pt x="4434" y="326012"/>
                      <a:pt x="19508" y="366209"/>
                      <a:pt x="44926" y="397539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8" name="Freeform: Shape 159">
                <a:extLst>
                  <a:ext uri="{FF2B5EF4-FFF2-40B4-BE49-F238E27FC236}">
                    <a16:creationId xmlns:a16="http://schemas.microsoft.com/office/drawing/2014/main" id="{6C50950A-E251-4152-2AB3-0F87D816EF51}"/>
                  </a:ext>
                </a:extLst>
              </p:cNvPr>
              <p:cNvSpPr/>
              <p:nvPr/>
            </p:nvSpPr>
            <p:spPr>
              <a:xfrm>
                <a:off x="5513561" y="2521375"/>
                <a:ext cx="428574" cy="76848"/>
              </a:xfrm>
              <a:custGeom>
                <a:avLst/>
                <a:gdLst>
                  <a:gd name="connsiteX0" fmla="*/ 425914 w 428573"/>
                  <a:gd name="connsiteY0" fmla="*/ 32217 h 76847"/>
                  <a:gd name="connsiteX1" fmla="*/ 425914 w 428573"/>
                  <a:gd name="connsiteY1" fmla="*/ 72710 h 76847"/>
                  <a:gd name="connsiteX2" fmla="*/ 147784 w 428573"/>
                  <a:gd name="connsiteY2" fmla="*/ 72710 h 76847"/>
                  <a:gd name="connsiteX3" fmla="*/ 4434 w 428573"/>
                  <a:gd name="connsiteY3" fmla="*/ 4434 h 76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8573" h="76847">
                    <a:moveTo>
                      <a:pt x="425914" y="32217"/>
                    </a:moveTo>
                    <a:lnTo>
                      <a:pt x="425914" y="72710"/>
                    </a:lnTo>
                    <a:lnTo>
                      <a:pt x="147784" y="72710"/>
                    </a:lnTo>
                    <a:cubicBezTo>
                      <a:pt x="89853" y="72710"/>
                      <a:pt x="38424" y="46109"/>
                      <a:pt x="4434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29" name="Freeform: Shape 160">
                <a:extLst>
                  <a:ext uri="{FF2B5EF4-FFF2-40B4-BE49-F238E27FC236}">
                    <a16:creationId xmlns:a16="http://schemas.microsoft.com/office/drawing/2014/main" id="{FAF8B29B-4709-C871-BA5C-A15A7A0844B3}"/>
                  </a:ext>
                </a:extLst>
              </p:cNvPr>
              <p:cNvSpPr/>
              <p:nvPr/>
            </p:nvSpPr>
            <p:spPr>
              <a:xfrm>
                <a:off x="5468339" y="2375365"/>
                <a:ext cx="224632" cy="248277"/>
              </a:xfrm>
              <a:custGeom>
                <a:avLst/>
                <a:gdLst>
                  <a:gd name="connsiteX0" fmla="*/ 222858 w 224631"/>
                  <a:gd name="connsiteY0" fmla="*/ 4434 h 248277"/>
                  <a:gd name="connsiteX1" fmla="*/ 4434 w 224631"/>
                  <a:gd name="connsiteY1" fmla="*/ 243844 h 2482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4631" h="248277">
                    <a:moveTo>
                      <a:pt x="222858" y="4434"/>
                    </a:moveTo>
                    <a:lnTo>
                      <a:pt x="4434" y="243844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 dirty="0"/>
              </a:p>
            </p:txBody>
          </p:sp>
          <p:sp>
            <p:nvSpPr>
              <p:cNvPr id="130" name="Freeform: Shape 161">
                <a:extLst>
                  <a:ext uri="{FF2B5EF4-FFF2-40B4-BE49-F238E27FC236}">
                    <a16:creationId xmlns:a16="http://schemas.microsoft.com/office/drawing/2014/main" id="{72590468-1B4C-7565-91BA-A4FA859F1FCD}"/>
                  </a:ext>
                </a:extLst>
              </p:cNvPr>
              <p:cNvSpPr/>
              <p:nvPr/>
            </p:nvSpPr>
            <p:spPr>
              <a:xfrm>
                <a:off x="5508536" y="2097826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1" name="Freeform: Shape 162">
                <a:extLst>
                  <a:ext uri="{FF2B5EF4-FFF2-40B4-BE49-F238E27FC236}">
                    <a16:creationId xmlns:a16="http://schemas.microsoft.com/office/drawing/2014/main" id="{9D2E29A6-C8F9-8B79-CEBF-B185E0AC2ACD}"/>
                  </a:ext>
                </a:extLst>
              </p:cNvPr>
              <p:cNvSpPr/>
              <p:nvPr/>
            </p:nvSpPr>
            <p:spPr>
              <a:xfrm>
                <a:off x="5903415" y="2486203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2" name="Freeform: Shape 163">
                <a:extLst>
                  <a:ext uri="{FF2B5EF4-FFF2-40B4-BE49-F238E27FC236}">
                    <a16:creationId xmlns:a16="http://schemas.microsoft.com/office/drawing/2014/main" id="{1A839A2B-8755-8180-629F-E3F8E23E5342}"/>
                  </a:ext>
                </a:extLst>
              </p:cNvPr>
              <p:cNvSpPr/>
              <p:nvPr/>
            </p:nvSpPr>
            <p:spPr>
              <a:xfrm>
                <a:off x="5608593" y="2819702"/>
                <a:ext cx="171430" cy="171429"/>
              </a:xfrm>
              <a:custGeom>
                <a:avLst/>
                <a:gdLst>
                  <a:gd name="connsiteX0" fmla="*/ 124556 w 171429"/>
                  <a:gd name="connsiteY0" fmla="*/ 44393 h 171429"/>
                  <a:gd name="connsiteX1" fmla="*/ 128461 w 171429"/>
                  <a:gd name="connsiteY1" fmla="*/ 124556 h 171429"/>
                  <a:gd name="connsiteX2" fmla="*/ 48297 w 171429"/>
                  <a:gd name="connsiteY2" fmla="*/ 128461 h 171429"/>
                  <a:gd name="connsiteX3" fmla="*/ 44392 w 171429"/>
                  <a:gd name="connsiteY3" fmla="*/ 48297 h 171429"/>
                  <a:gd name="connsiteX4" fmla="*/ 124556 w 171429"/>
                  <a:gd name="connsiteY4" fmla="*/ 44393 h 1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29" h="171429">
                    <a:moveTo>
                      <a:pt x="124556" y="44393"/>
                    </a:moveTo>
                    <a:cubicBezTo>
                      <a:pt x="147771" y="65451"/>
                      <a:pt x="149519" y="101341"/>
                      <a:pt x="128461" y="124556"/>
                    </a:cubicBezTo>
                    <a:cubicBezTo>
                      <a:pt x="107402" y="147771"/>
                      <a:pt x="71512" y="149519"/>
                      <a:pt x="48297" y="128461"/>
                    </a:cubicBezTo>
                    <a:cubicBezTo>
                      <a:pt x="25082" y="107402"/>
                      <a:pt x="23334" y="71512"/>
                      <a:pt x="44392" y="48297"/>
                    </a:cubicBezTo>
                    <a:cubicBezTo>
                      <a:pt x="65451" y="25082"/>
                      <a:pt x="101342" y="23334"/>
                      <a:pt x="124556" y="44393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3" name="Freeform: Shape 164">
                <a:extLst>
                  <a:ext uri="{FF2B5EF4-FFF2-40B4-BE49-F238E27FC236}">
                    <a16:creationId xmlns:a16="http://schemas.microsoft.com/office/drawing/2014/main" id="{8C46E404-8E4D-F102-1C72-373309E0D8CD}"/>
                  </a:ext>
                </a:extLst>
              </p:cNvPr>
              <p:cNvSpPr/>
              <p:nvPr/>
            </p:nvSpPr>
            <p:spPr>
              <a:xfrm>
                <a:off x="5534842" y="2746007"/>
                <a:ext cx="319214" cy="319213"/>
              </a:xfrm>
              <a:custGeom>
                <a:avLst/>
                <a:gdLst>
                  <a:gd name="connsiteX0" fmla="*/ 45813 w 319213"/>
                  <a:gd name="connsiteY0" fmla="*/ 134188 h 319213"/>
                  <a:gd name="connsiteX1" fmla="*/ 4434 w 319213"/>
                  <a:gd name="connsiteY1" fmla="*/ 139508 h 319213"/>
                  <a:gd name="connsiteX2" fmla="*/ 4434 w 319213"/>
                  <a:gd name="connsiteY2" fmla="*/ 180888 h 319213"/>
                  <a:gd name="connsiteX3" fmla="*/ 46109 w 319213"/>
                  <a:gd name="connsiteY3" fmla="*/ 186208 h 319213"/>
                  <a:gd name="connsiteX4" fmla="*/ 61478 w 319213"/>
                  <a:gd name="connsiteY4" fmla="*/ 222563 h 319213"/>
                  <a:gd name="connsiteX5" fmla="*/ 36059 w 319213"/>
                  <a:gd name="connsiteY5" fmla="*/ 256257 h 319213"/>
                  <a:gd name="connsiteX6" fmla="*/ 65025 w 319213"/>
                  <a:gd name="connsiteY6" fmla="*/ 284928 h 319213"/>
                  <a:gd name="connsiteX7" fmla="*/ 98720 w 319213"/>
                  <a:gd name="connsiteY7" fmla="*/ 259213 h 319213"/>
                  <a:gd name="connsiteX8" fmla="*/ 134483 w 319213"/>
                  <a:gd name="connsiteY8" fmla="*/ 273696 h 319213"/>
                  <a:gd name="connsiteX9" fmla="*/ 139508 w 319213"/>
                  <a:gd name="connsiteY9" fmla="*/ 315667 h 319213"/>
                  <a:gd name="connsiteX10" fmla="*/ 180888 w 319213"/>
                  <a:gd name="connsiteY10" fmla="*/ 315667 h 319213"/>
                  <a:gd name="connsiteX11" fmla="*/ 186208 w 319213"/>
                  <a:gd name="connsiteY11" fmla="*/ 273696 h 319213"/>
                  <a:gd name="connsiteX12" fmla="*/ 222563 w 319213"/>
                  <a:gd name="connsiteY12" fmla="*/ 258622 h 319213"/>
                  <a:gd name="connsiteX13" fmla="*/ 255962 w 319213"/>
                  <a:gd name="connsiteY13" fmla="*/ 284041 h 319213"/>
                  <a:gd name="connsiteX14" fmla="*/ 284632 w 319213"/>
                  <a:gd name="connsiteY14" fmla="*/ 255075 h 319213"/>
                  <a:gd name="connsiteX15" fmla="*/ 258918 w 319213"/>
                  <a:gd name="connsiteY15" fmla="*/ 222267 h 319213"/>
                  <a:gd name="connsiteX16" fmla="*/ 274287 w 319213"/>
                  <a:gd name="connsiteY16" fmla="*/ 185912 h 319213"/>
                  <a:gd name="connsiteX17" fmla="*/ 315667 w 319213"/>
                  <a:gd name="connsiteY17" fmla="*/ 180592 h 319213"/>
                  <a:gd name="connsiteX18" fmla="*/ 315667 w 319213"/>
                  <a:gd name="connsiteY18" fmla="*/ 139213 h 319213"/>
                  <a:gd name="connsiteX19" fmla="*/ 274583 w 319213"/>
                  <a:gd name="connsiteY19" fmla="*/ 134188 h 319213"/>
                  <a:gd name="connsiteX20" fmla="*/ 259509 w 319213"/>
                  <a:gd name="connsiteY20" fmla="*/ 97833 h 319213"/>
                  <a:gd name="connsiteX21" fmla="*/ 284041 w 319213"/>
                  <a:gd name="connsiteY21" fmla="*/ 64138 h 319213"/>
                  <a:gd name="connsiteX22" fmla="*/ 255075 w 319213"/>
                  <a:gd name="connsiteY22" fmla="*/ 35468 h 319213"/>
                  <a:gd name="connsiteX23" fmla="*/ 221676 w 319213"/>
                  <a:gd name="connsiteY23" fmla="*/ 60591 h 319213"/>
                  <a:gd name="connsiteX24" fmla="*/ 185912 w 319213"/>
                  <a:gd name="connsiteY24" fmla="*/ 45813 h 319213"/>
                  <a:gd name="connsiteX25" fmla="*/ 180592 w 319213"/>
                  <a:gd name="connsiteY25" fmla="*/ 4434 h 319213"/>
                  <a:gd name="connsiteX26" fmla="*/ 139213 w 319213"/>
                  <a:gd name="connsiteY26" fmla="*/ 4434 h 319213"/>
                  <a:gd name="connsiteX27" fmla="*/ 133597 w 319213"/>
                  <a:gd name="connsiteY27" fmla="*/ 45813 h 319213"/>
                  <a:gd name="connsiteX28" fmla="*/ 97537 w 319213"/>
                  <a:gd name="connsiteY28" fmla="*/ 60887 h 319213"/>
                  <a:gd name="connsiteX29" fmla="*/ 63843 w 319213"/>
                  <a:gd name="connsiteY29" fmla="*/ 36059 h 319213"/>
                  <a:gd name="connsiteX30" fmla="*/ 35173 w 319213"/>
                  <a:gd name="connsiteY30" fmla="*/ 65025 h 319213"/>
                  <a:gd name="connsiteX31" fmla="*/ 60591 w 319213"/>
                  <a:gd name="connsiteY31" fmla="*/ 98129 h 319213"/>
                  <a:gd name="connsiteX32" fmla="*/ 45813 w 319213"/>
                  <a:gd name="connsiteY32" fmla="*/ 134188 h 31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19213" h="319213">
                    <a:moveTo>
                      <a:pt x="45813" y="134188"/>
                    </a:moveTo>
                    <a:lnTo>
                      <a:pt x="4434" y="139508"/>
                    </a:lnTo>
                    <a:lnTo>
                      <a:pt x="4434" y="180888"/>
                    </a:lnTo>
                    <a:lnTo>
                      <a:pt x="46109" y="186208"/>
                    </a:lnTo>
                    <a:cubicBezTo>
                      <a:pt x="49064" y="199213"/>
                      <a:pt x="54385" y="211627"/>
                      <a:pt x="61478" y="222563"/>
                    </a:cubicBezTo>
                    <a:lnTo>
                      <a:pt x="36059" y="256257"/>
                    </a:lnTo>
                    <a:lnTo>
                      <a:pt x="65025" y="284928"/>
                    </a:lnTo>
                    <a:lnTo>
                      <a:pt x="98720" y="259213"/>
                    </a:lnTo>
                    <a:cubicBezTo>
                      <a:pt x="109656" y="266011"/>
                      <a:pt x="121479" y="271036"/>
                      <a:pt x="134483" y="273696"/>
                    </a:cubicBezTo>
                    <a:lnTo>
                      <a:pt x="139508" y="315667"/>
                    </a:lnTo>
                    <a:lnTo>
                      <a:pt x="180888" y="315667"/>
                    </a:lnTo>
                    <a:lnTo>
                      <a:pt x="186208" y="273696"/>
                    </a:lnTo>
                    <a:cubicBezTo>
                      <a:pt x="199213" y="270740"/>
                      <a:pt x="211627" y="265420"/>
                      <a:pt x="222563" y="258622"/>
                    </a:cubicBezTo>
                    <a:lnTo>
                      <a:pt x="255962" y="284041"/>
                    </a:lnTo>
                    <a:lnTo>
                      <a:pt x="284632" y="255075"/>
                    </a:lnTo>
                    <a:lnTo>
                      <a:pt x="258918" y="222267"/>
                    </a:lnTo>
                    <a:cubicBezTo>
                      <a:pt x="266011" y="211331"/>
                      <a:pt x="271036" y="198917"/>
                      <a:pt x="274287" y="185912"/>
                    </a:cubicBezTo>
                    <a:lnTo>
                      <a:pt x="315667" y="180592"/>
                    </a:lnTo>
                    <a:lnTo>
                      <a:pt x="315667" y="139213"/>
                    </a:lnTo>
                    <a:lnTo>
                      <a:pt x="274583" y="134188"/>
                    </a:lnTo>
                    <a:cubicBezTo>
                      <a:pt x="271627" y="121183"/>
                      <a:pt x="266307" y="108769"/>
                      <a:pt x="259509" y="97833"/>
                    </a:cubicBezTo>
                    <a:lnTo>
                      <a:pt x="284041" y="64138"/>
                    </a:lnTo>
                    <a:lnTo>
                      <a:pt x="255075" y="35468"/>
                    </a:lnTo>
                    <a:lnTo>
                      <a:pt x="221676" y="60591"/>
                    </a:lnTo>
                    <a:cubicBezTo>
                      <a:pt x="210740" y="53793"/>
                      <a:pt x="198622" y="48769"/>
                      <a:pt x="185912" y="45813"/>
                    </a:cubicBezTo>
                    <a:lnTo>
                      <a:pt x="180592" y="4434"/>
                    </a:lnTo>
                    <a:lnTo>
                      <a:pt x="139213" y="4434"/>
                    </a:lnTo>
                    <a:lnTo>
                      <a:pt x="133597" y="45813"/>
                    </a:lnTo>
                    <a:cubicBezTo>
                      <a:pt x="120592" y="48769"/>
                      <a:pt x="108474" y="53793"/>
                      <a:pt x="97537" y="60887"/>
                    </a:cubicBezTo>
                    <a:lnTo>
                      <a:pt x="63843" y="36059"/>
                    </a:lnTo>
                    <a:lnTo>
                      <a:pt x="35173" y="65025"/>
                    </a:lnTo>
                    <a:lnTo>
                      <a:pt x="60591" y="98129"/>
                    </a:lnTo>
                    <a:cubicBezTo>
                      <a:pt x="53793" y="109360"/>
                      <a:pt x="48769" y="121478"/>
                      <a:pt x="45813" y="134188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4" name="Freeform: Shape 165">
                <a:extLst>
                  <a:ext uri="{FF2B5EF4-FFF2-40B4-BE49-F238E27FC236}">
                    <a16:creationId xmlns:a16="http://schemas.microsoft.com/office/drawing/2014/main" id="{1A5AC7E8-0C32-AB58-D92E-B08D818D75E2}"/>
                  </a:ext>
                </a:extLst>
              </p:cNvPr>
              <p:cNvSpPr/>
              <p:nvPr/>
            </p:nvSpPr>
            <p:spPr>
              <a:xfrm>
                <a:off x="5506172" y="2738913"/>
                <a:ext cx="8867" cy="8867"/>
              </a:xfrm>
              <a:custGeom>
                <a:avLst/>
                <a:gdLst>
                  <a:gd name="connsiteX0" fmla="*/ 4434 w 8867"/>
                  <a:gd name="connsiteY0" fmla="*/ 5320 h 8867"/>
                  <a:gd name="connsiteX1" fmla="*/ 5025 w 8867"/>
                  <a:gd name="connsiteY1" fmla="*/ 4434 h 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67" h="8867">
                    <a:moveTo>
                      <a:pt x="4434" y="5320"/>
                    </a:moveTo>
                    <a:cubicBezTo>
                      <a:pt x="4729" y="5025"/>
                      <a:pt x="5025" y="4729"/>
                      <a:pt x="5025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5" name="Freeform: Shape 166">
                <a:extLst>
                  <a:ext uri="{FF2B5EF4-FFF2-40B4-BE49-F238E27FC236}">
                    <a16:creationId xmlns:a16="http://schemas.microsoft.com/office/drawing/2014/main" id="{CA2E9384-9CCA-DCEC-2AE5-7986CFF8E3A3}"/>
                  </a:ext>
                </a:extLst>
              </p:cNvPr>
              <p:cNvSpPr/>
              <p:nvPr/>
            </p:nvSpPr>
            <p:spPr>
              <a:xfrm>
                <a:off x="5472477" y="2739800"/>
                <a:ext cx="41380" cy="333992"/>
              </a:xfrm>
              <a:custGeom>
                <a:avLst/>
                <a:gdLst>
                  <a:gd name="connsiteX0" fmla="*/ 38128 w 41379"/>
                  <a:gd name="connsiteY0" fmla="*/ 331923 h 333991"/>
                  <a:gd name="connsiteX1" fmla="*/ 4434 w 41379"/>
                  <a:gd name="connsiteY1" fmla="*/ 331923 h 333991"/>
                  <a:gd name="connsiteX2" fmla="*/ 4434 w 41379"/>
                  <a:gd name="connsiteY2" fmla="*/ 100198 h 333991"/>
                  <a:gd name="connsiteX3" fmla="*/ 38128 w 41379"/>
                  <a:gd name="connsiteY3" fmla="*/ 4434 h 333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79" h="333991">
                    <a:moveTo>
                      <a:pt x="38128" y="331923"/>
                    </a:moveTo>
                    <a:lnTo>
                      <a:pt x="4434" y="331923"/>
                    </a:lnTo>
                    <a:lnTo>
                      <a:pt x="4434" y="100198"/>
                    </a:lnTo>
                    <a:cubicBezTo>
                      <a:pt x="4434" y="63843"/>
                      <a:pt x="17143" y="30739"/>
                      <a:pt x="38128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6" name="Freeform: Shape 167">
                <a:extLst>
                  <a:ext uri="{FF2B5EF4-FFF2-40B4-BE49-F238E27FC236}">
                    <a16:creationId xmlns:a16="http://schemas.microsoft.com/office/drawing/2014/main" id="{00466ED1-8684-DEC7-8735-6435940CF66B}"/>
                  </a:ext>
                </a:extLst>
              </p:cNvPr>
              <p:cNvSpPr/>
              <p:nvPr/>
            </p:nvSpPr>
            <p:spPr>
              <a:xfrm>
                <a:off x="5506763" y="2681869"/>
                <a:ext cx="357637" cy="65025"/>
              </a:xfrm>
              <a:custGeom>
                <a:avLst/>
                <a:gdLst>
                  <a:gd name="connsiteX0" fmla="*/ 355568 w 357637"/>
                  <a:gd name="connsiteY0" fmla="*/ 38128 h 65024"/>
                  <a:gd name="connsiteX1" fmla="*/ 355568 w 357637"/>
                  <a:gd name="connsiteY1" fmla="*/ 4434 h 65024"/>
                  <a:gd name="connsiteX2" fmla="*/ 123843 w 357637"/>
                  <a:gd name="connsiteY2" fmla="*/ 4434 h 65024"/>
                  <a:gd name="connsiteX3" fmla="*/ 4434 w 357637"/>
                  <a:gd name="connsiteY3" fmla="*/ 61478 h 65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7637" h="65024">
                    <a:moveTo>
                      <a:pt x="355568" y="38128"/>
                    </a:moveTo>
                    <a:lnTo>
                      <a:pt x="355568" y="4434"/>
                    </a:lnTo>
                    <a:lnTo>
                      <a:pt x="123843" y="4434"/>
                    </a:lnTo>
                    <a:cubicBezTo>
                      <a:pt x="75665" y="4434"/>
                      <a:pt x="32808" y="26601"/>
                      <a:pt x="4434" y="61478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7" name="Freeform: Shape 168">
                <a:extLst>
                  <a:ext uri="{FF2B5EF4-FFF2-40B4-BE49-F238E27FC236}">
                    <a16:creationId xmlns:a16="http://schemas.microsoft.com/office/drawing/2014/main" id="{5DA66B6F-5BFB-010E-F172-47A7693B6811}"/>
                  </a:ext>
                </a:extLst>
              </p:cNvPr>
              <p:cNvSpPr/>
              <p:nvPr/>
            </p:nvSpPr>
            <p:spPr>
              <a:xfrm>
                <a:off x="5468339" y="2693100"/>
                <a:ext cx="189164" cy="174385"/>
              </a:xfrm>
              <a:custGeom>
                <a:avLst/>
                <a:gdLst>
                  <a:gd name="connsiteX0" fmla="*/ 187095 w 189163"/>
                  <a:gd name="connsiteY0" fmla="*/ 171725 h 174385"/>
                  <a:gd name="connsiteX1" fmla="*/ 4434 w 189163"/>
                  <a:gd name="connsiteY1" fmla="*/ 4434 h 174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9163" h="174385">
                    <a:moveTo>
                      <a:pt x="187095" y="171725"/>
                    </a:moveTo>
                    <a:lnTo>
                      <a:pt x="4434" y="4434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8" name="Freeform: Shape 169">
                <a:extLst>
                  <a:ext uri="{FF2B5EF4-FFF2-40B4-BE49-F238E27FC236}">
                    <a16:creationId xmlns:a16="http://schemas.microsoft.com/office/drawing/2014/main" id="{4519EEF6-145F-1F92-DFA6-B85B5375CDE2}"/>
                  </a:ext>
                </a:extLst>
              </p:cNvPr>
              <p:cNvSpPr/>
              <p:nvPr/>
            </p:nvSpPr>
            <p:spPr>
              <a:xfrm>
                <a:off x="5824203" y="2712608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1 w 70936"/>
                  <a:gd name="connsiteY1" fmla="*/ 68867 h 70936"/>
                  <a:gd name="connsiteX2" fmla="*/ 4434 w 70936"/>
                  <a:gd name="connsiteY2" fmla="*/ 36650 h 70936"/>
                  <a:gd name="connsiteX3" fmla="*/ 36651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1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1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39" name="Freeform: Shape 170">
                <a:extLst>
                  <a:ext uri="{FF2B5EF4-FFF2-40B4-BE49-F238E27FC236}">
                    <a16:creationId xmlns:a16="http://schemas.microsoft.com/office/drawing/2014/main" id="{18F6F65A-2DEA-D7D6-970C-BD593B757A2E}"/>
                  </a:ext>
                </a:extLst>
              </p:cNvPr>
              <p:cNvSpPr/>
              <p:nvPr/>
            </p:nvSpPr>
            <p:spPr>
              <a:xfrm>
                <a:off x="5503512" y="3035664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1 w 70936"/>
                  <a:gd name="connsiteY1" fmla="*/ 68867 h 70936"/>
                  <a:gd name="connsiteX2" fmla="*/ 4434 w 70936"/>
                  <a:gd name="connsiteY2" fmla="*/ 36650 h 70936"/>
                  <a:gd name="connsiteX3" fmla="*/ 36651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1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1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0" name="Freeform: Shape 171">
                <a:extLst>
                  <a:ext uri="{FF2B5EF4-FFF2-40B4-BE49-F238E27FC236}">
                    <a16:creationId xmlns:a16="http://schemas.microsoft.com/office/drawing/2014/main" id="{1DC69A23-F483-73D7-07AC-390B8D5D4940}"/>
                  </a:ext>
                </a:extLst>
              </p:cNvPr>
              <p:cNvSpPr/>
              <p:nvPr/>
            </p:nvSpPr>
            <p:spPr>
              <a:xfrm>
                <a:off x="5122101" y="2792096"/>
                <a:ext cx="138917" cy="138917"/>
              </a:xfrm>
              <a:custGeom>
                <a:avLst/>
                <a:gdLst>
                  <a:gd name="connsiteX0" fmla="*/ 103751 w 138917"/>
                  <a:gd name="connsiteY0" fmla="*/ 39884 h 138916"/>
                  <a:gd name="connsiteX1" fmla="*/ 100373 w 138917"/>
                  <a:gd name="connsiteY1" fmla="*/ 103751 h 138916"/>
                  <a:gd name="connsiteX2" fmla="*/ 36506 w 138917"/>
                  <a:gd name="connsiteY2" fmla="*/ 100373 h 138916"/>
                  <a:gd name="connsiteX3" fmla="*/ 39884 w 138917"/>
                  <a:gd name="connsiteY3" fmla="*/ 36506 h 138916"/>
                  <a:gd name="connsiteX4" fmla="*/ 103751 w 138917"/>
                  <a:gd name="connsiteY4" fmla="*/ 39884 h 138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917" h="138916">
                    <a:moveTo>
                      <a:pt x="103751" y="39884"/>
                    </a:moveTo>
                    <a:cubicBezTo>
                      <a:pt x="120454" y="58453"/>
                      <a:pt x="118942" y="87047"/>
                      <a:pt x="100373" y="103751"/>
                    </a:cubicBezTo>
                    <a:cubicBezTo>
                      <a:pt x="81804" y="120454"/>
                      <a:pt x="53209" y="118942"/>
                      <a:pt x="36506" y="100373"/>
                    </a:cubicBezTo>
                    <a:cubicBezTo>
                      <a:pt x="19802" y="81804"/>
                      <a:pt x="21315" y="53209"/>
                      <a:pt x="39884" y="36506"/>
                    </a:cubicBezTo>
                    <a:cubicBezTo>
                      <a:pt x="58453" y="19802"/>
                      <a:pt x="87047" y="21315"/>
                      <a:pt x="103751" y="39884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1" name="Freeform: Shape 172">
                <a:extLst>
                  <a:ext uri="{FF2B5EF4-FFF2-40B4-BE49-F238E27FC236}">
                    <a16:creationId xmlns:a16="http://schemas.microsoft.com/office/drawing/2014/main" id="{5C349088-50D8-DFF5-574E-117AAC2F4CA5}"/>
                  </a:ext>
                </a:extLst>
              </p:cNvPr>
              <p:cNvSpPr/>
              <p:nvPr/>
            </p:nvSpPr>
            <p:spPr>
              <a:xfrm>
                <a:off x="5063411" y="2733593"/>
                <a:ext cx="257144" cy="257144"/>
              </a:xfrm>
              <a:custGeom>
                <a:avLst/>
                <a:gdLst>
                  <a:gd name="connsiteX0" fmla="*/ 220494 w 257144"/>
                  <a:gd name="connsiteY0" fmla="*/ 108473 h 257144"/>
                  <a:gd name="connsiteX1" fmla="*/ 253597 w 257144"/>
                  <a:gd name="connsiteY1" fmla="*/ 112907 h 257144"/>
                  <a:gd name="connsiteX2" fmla="*/ 253302 w 257144"/>
                  <a:gd name="connsiteY2" fmla="*/ 146011 h 257144"/>
                  <a:gd name="connsiteX3" fmla="*/ 219903 w 257144"/>
                  <a:gd name="connsiteY3" fmla="*/ 150149 h 257144"/>
                  <a:gd name="connsiteX4" fmla="*/ 207489 w 257144"/>
                  <a:gd name="connsiteY4" fmla="*/ 179114 h 257144"/>
                  <a:gd name="connsiteX5" fmla="*/ 227587 w 257144"/>
                  <a:gd name="connsiteY5" fmla="*/ 206011 h 257144"/>
                  <a:gd name="connsiteX6" fmla="*/ 204533 w 257144"/>
                  <a:gd name="connsiteY6" fmla="*/ 228770 h 257144"/>
                  <a:gd name="connsiteX7" fmla="*/ 177636 w 257144"/>
                  <a:gd name="connsiteY7" fmla="*/ 208080 h 257144"/>
                  <a:gd name="connsiteX8" fmla="*/ 148966 w 257144"/>
                  <a:gd name="connsiteY8" fmla="*/ 219607 h 257144"/>
                  <a:gd name="connsiteX9" fmla="*/ 144828 w 257144"/>
                  <a:gd name="connsiteY9" fmla="*/ 253302 h 257144"/>
                  <a:gd name="connsiteX10" fmla="*/ 111725 w 257144"/>
                  <a:gd name="connsiteY10" fmla="*/ 253006 h 257144"/>
                  <a:gd name="connsiteX11" fmla="*/ 107587 w 257144"/>
                  <a:gd name="connsiteY11" fmla="*/ 219311 h 257144"/>
                  <a:gd name="connsiteX12" fmla="*/ 78621 w 257144"/>
                  <a:gd name="connsiteY12" fmla="*/ 207193 h 257144"/>
                  <a:gd name="connsiteX13" fmla="*/ 51724 w 257144"/>
                  <a:gd name="connsiteY13" fmla="*/ 227587 h 257144"/>
                  <a:gd name="connsiteX14" fmla="*/ 28966 w 257144"/>
                  <a:gd name="connsiteY14" fmla="*/ 204533 h 257144"/>
                  <a:gd name="connsiteX15" fmla="*/ 49655 w 257144"/>
                  <a:gd name="connsiteY15" fmla="*/ 178227 h 257144"/>
                  <a:gd name="connsiteX16" fmla="*/ 37537 w 257144"/>
                  <a:gd name="connsiteY16" fmla="*/ 148966 h 257144"/>
                  <a:gd name="connsiteX17" fmla="*/ 4434 w 257144"/>
                  <a:gd name="connsiteY17" fmla="*/ 144533 h 257144"/>
                  <a:gd name="connsiteX18" fmla="*/ 4729 w 257144"/>
                  <a:gd name="connsiteY18" fmla="*/ 111429 h 257144"/>
                  <a:gd name="connsiteX19" fmla="*/ 37833 w 257144"/>
                  <a:gd name="connsiteY19" fmla="*/ 107587 h 257144"/>
                  <a:gd name="connsiteX20" fmla="*/ 49951 w 257144"/>
                  <a:gd name="connsiteY20" fmla="*/ 78621 h 257144"/>
                  <a:gd name="connsiteX21" fmla="*/ 30444 w 257144"/>
                  <a:gd name="connsiteY21" fmla="*/ 51429 h 257144"/>
                  <a:gd name="connsiteX22" fmla="*/ 53498 w 257144"/>
                  <a:gd name="connsiteY22" fmla="*/ 28670 h 257144"/>
                  <a:gd name="connsiteX23" fmla="*/ 80099 w 257144"/>
                  <a:gd name="connsiteY23" fmla="*/ 49064 h 257144"/>
                  <a:gd name="connsiteX24" fmla="*/ 108769 w 257144"/>
                  <a:gd name="connsiteY24" fmla="*/ 37537 h 257144"/>
                  <a:gd name="connsiteX25" fmla="*/ 113203 w 257144"/>
                  <a:gd name="connsiteY25" fmla="*/ 4434 h 257144"/>
                  <a:gd name="connsiteX26" fmla="*/ 146306 w 257144"/>
                  <a:gd name="connsiteY26" fmla="*/ 4729 h 257144"/>
                  <a:gd name="connsiteX27" fmla="*/ 150444 w 257144"/>
                  <a:gd name="connsiteY27" fmla="*/ 37833 h 257144"/>
                  <a:gd name="connsiteX28" fmla="*/ 179114 w 257144"/>
                  <a:gd name="connsiteY28" fmla="*/ 49951 h 257144"/>
                  <a:gd name="connsiteX29" fmla="*/ 206307 w 257144"/>
                  <a:gd name="connsiteY29" fmla="*/ 30148 h 257144"/>
                  <a:gd name="connsiteX30" fmla="*/ 229065 w 257144"/>
                  <a:gd name="connsiteY30" fmla="*/ 53202 h 257144"/>
                  <a:gd name="connsiteX31" fmla="*/ 208671 w 257144"/>
                  <a:gd name="connsiteY31" fmla="*/ 79803 h 257144"/>
                  <a:gd name="connsiteX32" fmla="*/ 220494 w 257144"/>
                  <a:gd name="connsiteY32" fmla="*/ 108473 h 25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57144" h="257144">
                    <a:moveTo>
                      <a:pt x="220494" y="108473"/>
                    </a:moveTo>
                    <a:lnTo>
                      <a:pt x="253597" y="112907"/>
                    </a:lnTo>
                    <a:lnTo>
                      <a:pt x="253302" y="146011"/>
                    </a:lnTo>
                    <a:lnTo>
                      <a:pt x="219903" y="150149"/>
                    </a:lnTo>
                    <a:cubicBezTo>
                      <a:pt x="217538" y="160493"/>
                      <a:pt x="213105" y="170247"/>
                      <a:pt x="207489" y="179114"/>
                    </a:cubicBezTo>
                    <a:lnTo>
                      <a:pt x="227587" y="206011"/>
                    </a:lnTo>
                    <a:lnTo>
                      <a:pt x="204533" y="228770"/>
                    </a:lnTo>
                    <a:lnTo>
                      <a:pt x="177636" y="208080"/>
                    </a:lnTo>
                    <a:cubicBezTo>
                      <a:pt x="168769" y="213400"/>
                      <a:pt x="159311" y="217243"/>
                      <a:pt x="148966" y="219607"/>
                    </a:cubicBezTo>
                    <a:lnTo>
                      <a:pt x="144828" y="253302"/>
                    </a:lnTo>
                    <a:lnTo>
                      <a:pt x="111725" y="253006"/>
                    </a:lnTo>
                    <a:lnTo>
                      <a:pt x="107587" y="219311"/>
                    </a:lnTo>
                    <a:cubicBezTo>
                      <a:pt x="97242" y="216947"/>
                      <a:pt x="87488" y="212809"/>
                      <a:pt x="78621" y="207193"/>
                    </a:cubicBezTo>
                    <a:lnTo>
                      <a:pt x="51724" y="227587"/>
                    </a:lnTo>
                    <a:lnTo>
                      <a:pt x="28966" y="204533"/>
                    </a:lnTo>
                    <a:lnTo>
                      <a:pt x="49655" y="178227"/>
                    </a:lnTo>
                    <a:cubicBezTo>
                      <a:pt x="44040" y="169360"/>
                      <a:pt x="39902" y="159607"/>
                      <a:pt x="37537" y="148966"/>
                    </a:cubicBezTo>
                    <a:lnTo>
                      <a:pt x="4434" y="144533"/>
                    </a:lnTo>
                    <a:lnTo>
                      <a:pt x="4729" y="111429"/>
                    </a:lnTo>
                    <a:lnTo>
                      <a:pt x="37833" y="107587"/>
                    </a:lnTo>
                    <a:cubicBezTo>
                      <a:pt x="40197" y="97242"/>
                      <a:pt x="44335" y="87193"/>
                      <a:pt x="49951" y="78621"/>
                    </a:cubicBezTo>
                    <a:lnTo>
                      <a:pt x="30444" y="51429"/>
                    </a:lnTo>
                    <a:lnTo>
                      <a:pt x="53498" y="28670"/>
                    </a:lnTo>
                    <a:lnTo>
                      <a:pt x="80099" y="49064"/>
                    </a:lnTo>
                    <a:cubicBezTo>
                      <a:pt x="88966" y="43744"/>
                      <a:pt x="98424" y="39606"/>
                      <a:pt x="108769" y="37537"/>
                    </a:cubicBezTo>
                    <a:lnTo>
                      <a:pt x="113203" y="4434"/>
                    </a:lnTo>
                    <a:lnTo>
                      <a:pt x="146306" y="4729"/>
                    </a:lnTo>
                    <a:lnTo>
                      <a:pt x="150444" y="37833"/>
                    </a:lnTo>
                    <a:cubicBezTo>
                      <a:pt x="160789" y="40197"/>
                      <a:pt x="170543" y="44335"/>
                      <a:pt x="179114" y="49951"/>
                    </a:cubicBezTo>
                    <a:lnTo>
                      <a:pt x="206307" y="30148"/>
                    </a:lnTo>
                    <a:lnTo>
                      <a:pt x="229065" y="53202"/>
                    </a:lnTo>
                    <a:lnTo>
                      <a:pt x="208671" y="79803"/>
                    </a:lnTo>
                    <a:cubicBezTo>
                      <a:pt x="213991" y="88375"/>
                      <a:pt x="218129" y="98129"/>
                      <a:pt x="220494" y="108473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2" name="Freeform: Shape 173">
                <a:extLst>
                  <a:ext uri="{FF2B5EF4-FFF2-40B4-BE49-F238E27FC236}">
                    <a16:creationId xmlns:a16="http://schemas.microsoft.com/office/drawing/2014/main" id="{EC3E09F6-A403-13AA-0CC4-52755EEC2D9D}"/>
                  </a:ext>
                </a:extLst>
              </p:cNvPr>
              <p:cNvSpPr/>
              <p:nvPr/>
            </p:nvSpPr>
            <p:spPr>
              <a:xfrm>
                <a:off x="5334742" y="2727682"/>
                <a:ext cx="8867" cy="8867"/>
              </a:xfrm>
              <a:custGeom>
                <a:avLst/>
                <a:gdLst>
                  <a:gd name="connsiteX0" fmla="*/ 5025 w 8867"/>
                  <a:gd name="connsiteY0" fmla="*/ 5025 h 8867"/>
                  <a:gd name="connsiteX1" fmla="*/ 4434 w 8867"/>
                  <a:gd name="connsiteY1" fmla="*/ 4434 h 8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67" h="8867">
                    <a:moveTo>
                      <a:pt x="5025" y="5025"/>
                    </a:moveTo>
                    <a:cubicBezTo>
                      <a:pt x="4729" y="4729"/>
                      <a:pt x="4729" y="4434"/>
                      <a:pt x="4434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3" name="Freeform: Shape 174">
                <a:extLst>
                  <a:ext uri="{FF2B5EF4-FFF2-40B4-BE49-F238E27FC236}">
                    <a16:creationId xmlns:a16="http://schemas.microsoft.com/office/drawing/2014/main" id="{499FC9D7-3565-3B65-0314-11152BF318FF}"/>
                  </a:ext>
                </a:extLst>
              </p:cNvPr>
              <p:cNvSpPr/>
              <p:nvPr/>
            </p:nvSpPr>
            <p:spPr>
              <a:xfrm>
                <a:off x="5335333" y="2728273"/>
                <a:ext cx="35468" cy="268967"/>
              </a:xfrm>
              <a:custGeom>
                <a:avLst/>
                <a:gdLst>
                  <a:gd name="connsiteX0" fmla="*/ 4434 w 35468"/>
                  <a:gd name="connsiteY0" fmla="*/ 266602 h 268966"/>
                  <a:gd name="connsiteX1" fmla="*/ 31330 w 35468"/>
                  <a:gd name="connsiteY1" fmla="*/ 266602 h 268966"/>
                  <a:gd name="connsiteX2" fmla="*/ 31330 w 35468"/>
                  <a:gd name="connsiteY2" fmla="*/ 81281 h 268966"/>
                  <a:gd name="connsiteX3" fmla="*/ 4434 w 35468"/>
                  <a:gd name="connsiteY3" fmla="*/ 4434 h 268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468" h="268966">
                    <a:moveTo>
                      <a:pt x="4434" y="266602"/>
                    </a:moveTo>
                    <a:lnTo>
                      <a:pt x="31330" y="266602"/>
                    </a:lnTo>
                    <a:lnTo>
                      <a:pt x="31330" y="81281"/>
                    </a:lnTo>
                    <a:cubicBezTo>
                      <a:pt x="31330" y="52316"/>
                      <a:pt x="21281" y="25714"/>
                      <a:pt x="4434" y="4434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4" name="Freeform: Shape 175">
                <a:extLst>
                  <a:ext uri="{FF2B5EF4-FFF2-40B4-BE49-F238E27FC236}">
                    <a16:creationId xmlns:a16="http://schemas.microsoft.com/office/drawing/2014/main" id="{A95EA658-CF55-BFEB-2022-C483852ED865}"/>
                  </a:ext>
                </a:extLst>
              </p:cNvPr>
              <p:cNvSpPr/>
              <p:nvPr/>
            </p:nvSpPr>
            <p:spPr>
              <a:xfrm>
                <a:off x="5053953" y="2682164"/>
                <a:ext cx="289657" cy="53202"/>
              </a:xfrm>
              <a:custGeom>
                <a:avLst/>
                <a:gdLst>
                  <a:gd name="connsiteX0" fmla="*/ 4434 w 289656"/>
                  <a:gd name="connsiteY0" fmla="*/ 31330 h 53202"/>
                  <a:gd name="connsiteX1" fmla="*/ 4434 w 289656"/>
                  <a:gd name="connsiteY1" fmla="*/ 4434 h 53202"/>
                  <a:gd name="connsiteX2" fmla="*/ 189755 w 289656"/>
                  <a:gd name="connsiteY2" fmla="*/ 4434 h 53202"/>
                  <a:gd name="connsiteX3" fmla="*/ 285223 w 289656"/>
                  <a:gd name="connsiteY3" fmla="*/ 49951 h 53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89656" h="53202">
                    <a:moveTo>
                      <a:pt x="4434" y="31330"/>
                    </a:moveTo>
                    <a:lnTo>
                      <a:pt x="4434" y="4434"/>
                    </a:lnTo>
                    <a:lnTo>
                      <a:pt x="189755" y="4434"/>
                    </a:lnTo>
                    <a:cubicBezTo>
                      <a:pt x="228179" y="4434"/>
                      <a:pt x="262760" y="22168"/>
                      <a:pt x="285223" y="49951"/>
                    </a:cubicBez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5" name="Freeform: Shape 176">
                <a:extLst>
                  <a:ext uri="{FF2B5EF4-FFF2-40B4-BE49-F238E27FC236}">
                    <a16:creationId xmlns:a16="http://schemas.microsoft.com/office/drawing/2014/main" id="{55C26F33-BB58-A327-7F1F-34EBA1E21ACD}"/>
                  </a:ext>
                </a:extLst>
              </p:cNvPr>
              <p:cNvSpPr/>
              <p:nvPr/>
            </p:nvSpPr>
            <p:spPr>
              <a:xfrm>
                <a:off x="5219471" y="2674479"/>
                <a:ext cx="159607" cy="156651"/>
              </a:xfrm>
              <a:custGeom>
                <a:avLst/>
                <a:gdLst>
                  <a:gd name="connsiteX0" fmla="*/ 4434 w 159606"/>
                  <a:gd name="connsiteY0" fmla="*/ 154878 h 156651"/>
                  <a:gd name="connsiteX1" fmla="*/ 157833 w 159606"/>
                  <a:gd name="connsiteY1" fmla="*/ 4434 h 156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606" h="156651">
                    <a:moveTo>
                      <a:pt x="4434" y="154878"/>
                    </a:moveTo>
                    <a:lnTo>
                      <a:pt x="157833" y="4434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6" name="Freeform: Shape 177">
                <a:extLst>
                  <a:ext uri="{FF2B5EF4-FFF2-40B4-BE49-F238E27FC236}">
                    <a16:creationId xmlns:a16="http://schemas.microsoft.com/office/drawing/2014/main" id="{07376CEB-46CA-185E-D9F7-CBF74687A7A9}"/>
                  </a:ext>
                </a:extLst>
              </p:cNvPr>
              <p:cNvSpPr/>
              <p:nvPr/>
            </p:nvSpPr>
            <p:spPr>
              <a:xfrm>
                <a:off x="5020849" y="2707879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7" name="Freeform: Shape 178">
                <a:extLst>
                  <a:ext uri="{FF2B5EF4-FFF2-40B4-BE49-F238E27FC236}">
                    <a16:creationId xmlns:a16="http://schemas.microsoft.com/office/drawing/2014/main" id="{F87D220A-16D7-BB82-7634-57C3FC152A46}"/>
                  </a:ext>
                </a:extLst>
              </p:cNvPr>
              <p:cNvSpPr/>
              <p:nvPr/>
            </p:nvSpPr>
            <p:spPr>
              <a:xfrm>
                <a:off x="5272082" y="2960294"/>
                <a:ext cx="70936" cy="70936"/>
              </a:xfrm>
              <a:custGeom>
                <a:avLst/>
                <a:gdLst>
                  <a:gd name="connsiteX0" fmla="*/ 68867 w 70936"/>
                  <a:gd name="connsiteY0" fmla="*/ 36650 h 70936"/>
                  <a:gd name="connsiteX1" fmla="*/ 36650 w 70936"/>
                  <a:gd name="connsiteY1" fmla="*/ 68867 h 70936"/>
                  <a:gd name="connsiteX2" fmla="*/ 4434 w 70936"/>
                  <a:gd name="connsiteY2" fmla="*/ 36650 h 70936"/>
                  <a:gd name="connsiteX3" fmla="*/ 36650 w 70936"/>
                  <a:gd name="connsiteY3" fmla="*/ 4434 h 70936"/>
                  <a:gd name="connsiteX4" fmla="*/ 68867 w 70936"/>
                  <a:gd name="connsiteY4" fmla="*/ 36650 h 709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936" h="70936">
                    <a:moveTo>
                      <a:pt x="68867" y="36650"/>
                    </a:moveTo>
                    <a:cubicBezTo>
                      <a:pt x="68867" y="54443"/>
                      <a:pt x="54443" y="68867"/>
                      <a:pt x="36650" y="68867"/>
                    </a:cubicBezTo>
                    <a:cubicBezTo>
                      <a:pt x="18858" y="68867"/>
                      <a:pt x="4434" y="54443"/>
                      <a:pt x="4434" y="36650"/>
                    </a:cubicBezTo>
                    <a:cubicBezTo>
                      <a:pt x="4434" y="18858"/>
                      <a:pt x="18858" y="4434"/>
                      <a:pt x="36650" y="4434"/>
                    </a:cubicBezTo>
                    <a:cubicBezTo>
                      <a:pt x="54443" y="4434"/>
                      <a:pt x="68867" y="18858"/>
                      <a:pt x="68867" y="36650"/>
                    </a:cubicBez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8" name="Freeform: Shape 179">
                <a:extLst>
                  <a:ext uri="{FF2B5EF4-FFF2-40B4-BE49-F238E27FC236}">
                    <a16:creationId xmlns:a16="http://schemas.microsoft.com/office/drawing/2014/main" id="{04724617-157E-CA83-5C93-1877E2028A66}"/>
                  </a:ext>
                </a:extLst>
              </p:cNvPr>
              <p:cNvSpPr/>
              <p:nvPr/>
            </p:nvSpPr>
            <p:spPr>
              <a:xfrm>
                <a:off x="5345273" y="2574719"/>
                <a:ext cx="171430" cy="171429"/>
              </a:xfrm>
              <a:custGeom>
                <a:avLst/>
                <a:gdLst>
                  <a:gd name="connsiteX0" fmla="*/ 124984 w 171429"/>
                  <a:gd name="connsiteY0" fmla="*/ 44792 h 171429"/>
                  <a:gd name="connsiteX1" fmla="*/ 128122 w 171429"/>
                  <a:gd name="connsiteY1" fmla="*/ 124984 h 171429"/>
                  <a:gd name="connsiteX2" fmla="*/ 47930 w 171429"/>
                  <a:gd name="connsiteY2" fmla="*/ 128122 h 171429"/>
                  <a:gd name="connsiteX3" fmla="*/ 44792 w 171429"/>
                  <a:gd name="connsiteY3" fmla="*/ 47930 h 171429"/>
                  <a:gd name="connsiteX4" fmla="*/ 124984 w 171429"/>
                  <a:gd name="connsiteY4" fmla="*/ 44792 h 171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429" h="171429">
                    <a:moveTo>
                      <a:pt x="124984" y="44792"/>
                    </a:moveTo>
                    <a:cubicBezTo>
                      <a:pt x="147995" y="66070"/>
                      <a:pt x="149400" y="101973"/>
                      <a:pt x="128122" y="124984"/>
                    </a:cubicBezTo>
                    <a:cubicBezTo>
                      <a:pt x="106844" y="147995"/>
                      <a:pt x="70941" y="149400"/>
                      <a:pt x="47930" y="128122"/>
                    </a:cubicBezTo>
                    <a:cubicBezTo>
                      <a:pt x="24919" y="106844"/>
                      <a:pt x="23514" y="70941"/>
                      <a:pt x="44792" y="47930"/>
                    </a:cubicBezTo>
                    <a:cubicBezTo>
                      <a:pt x="66070" y="24919"/>
                      <a:pt x="101973" y="23514"/>
                      <a:pt x="124984" y="44792"/>
                    </a:cubicBezTo>
                    <a:close/>
                  </a:path>
                </a:pathLst>
              </a:custGeom>
              <a:noFill/>
              <a:ln w="15875" cap="rnd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49" name="Freeform: Shape 180">
                <a:extLst>
                  <a:ext uri="{FF2B5EF4-FFF2-40B4-BE49-F238E27FC236}">
                    <a16:creationId xmlns:a16="http://schemas.microsoft.com/office/drawing/2014/main" id="{A7041CD5-E868-0676-9230-827C249343C0}"/>
                  </a:ext>
                </a:extLst>
              </p:cNvPr>
              <p:cNvSpPr/>
              <p:nvPr/>
            </p:nvSpPr>
            <p:spPr>
              <a:xfrm>
                <a:off x="4713162" y="2094870"/>
                <a:ext cx="8867" cy="8867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8867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50" name="Freeform: Shape 181">
                <a:extLst>
                  <a:ext uri="{FF2B5EF4-FFF2-40B4-BE49-F238E27FC236}">
                    <a16:creationId xmlns:a16="http://schemas.microsoft.com/office/drawing/2014/main" id="{779A5A35-5F8C-11A4-C6E0-04808ED70736}"/>
                  </a:ext>
                </a:extLst>
              </p:cNvPr>
              <p:cNvSpPr/>
              <p:nvPr/>
            </p:nvSpPr>
            <p:spPr>
              <a:xfrm>
                <a:off x="4713162" y="2094870"/>
                <a:ext cx="8867" cy="8867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8867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51" name="Freeform: Shape 184">
                <a:extLst>
                  <a:ext uri="{FF2B5EF4-FFF2-40B4-BE49-F238E27FC236}">
                    <a16:creationId xmlns:a16="http://schemas.microsoft.com/office/drawing/2014/main" id="{0A582D04-24F0-937D-2978-9548B6EE427D}"/>
                  </a:ext>
                </a:extLst>
              </p:cNvPr>
              <p:cNvSpPr/>
              <p:nvPr/>
            </p:nvSpPr>
            <p:spPr>
              <a:xfrm>
                <a:off x="4713162" y="2094870"/>
                <a:ext cx="8867" cy="8867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8867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152" name="Freeform: Shape 185">
                <a:extLst>
                  <a:ext uri="{FF2B5EF4-FFF2-40B4-BE49-F238E27FC236}">
                    <a16:creationId xmlns:a16="http://schemas.microsoft.com/office/drawing/2014/main" id="{13A8ED90-85E4-57DB-FE79-6A3805D1E8BA}"/>
                  </a:ext>
                </a:extLst>
              </p:cNvPr>
              <p:cNvSpPr/>
              <p:nvPr/>
            </p:nvSpPr>
            <p:spPr>
              <a:xfrm>
                <a:off x="4713162" y="2094870"/>
                <a:ext cx="8867" cy="8867"/>
              </a:xfrm>
              <a:custGeom>
                <a:avLst/>
                <a:gdLst/>
                <a:ahLst/>
                <a:cxnLst/>
                <a:rect l="l" t="t" r="r" b="b"/>
                <a:pathLst>
                  <a:path w="8867" h="8867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</p:grp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11BE185-2964-91A9-CCCA-DA36DBFD1DD4}"/>
              </a:ext>
            </a:extLst>
          </p:cNvPr>
          <p:cNvSpPr txBox="1"/>
          <p:nvPr/>
        </p:nvSpPr>
        <p:spPr>
          <a:xfrm>
            <a:off x="4611355" y="4292669"/>
            <a:ext cx="3647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Spot is ideal for:</a:t>
            </a:r>
          </a:p>
          <a:p>
            <a:endParaRPr lang="en-US" sz="1600" dirty="0">
              <a:ea typeface="Amazon Ember Light" panose="020B0403020204020204" pitchFamily="34" charset="0"/>
              <a:cs typeface="Amazon Ember Light" panose="020B04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Fault-tolerant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Loosely coupled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Stateless workloads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255E17BF-3D08-0C07-7CB8-CF2BB85149DC}"/>
              </a:ext>
            </a:extLst>
          </p:cNvPr>
          <p:cNvCxnSpPr>
            <a:cxnSpLocks/>
          </p:cNvCxnSpPr>
          <p:nvPr/>
        </p:nvCxnSpPr>
        <p:spPr>
          <a:xfrm flipH="1">
            <a:off x="4574596" y="4166318"/>
            <a:ext cx="6722036" cy="0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B42822B2-EF3E-C8AB-A431-53C84DF13D73}"/>
              </a:ext>
            </a:extLst>
          </p:cNvPr>
          <p:cNvSpPr/>
          <p:nvPr/>
        </p:nvSpPr>
        <p:spPr>
          <a:xfrm>
            <a:off x="9366855" y="4879566"/>
            <a:ext cx="21223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Or containerized </a:t>
            </a:r>
          </a:p>
          <a:p>
            <a:pPr algn="ctr"/>
            <a:r>
              <a:rPr lang="en-US" sz="1600" dirty="0">
                <a:ea typeface="Amazon Ember Light" panose="020B0403020204020204" pitchFamily="34" charset="0"/>
                <a:cs typeface="Amazon Ember Light" panose="020B0403020204020204" pitchFamily="34" charset="0"/>
              </a:rPr>
              <a:t>workloads</a:t>
            </a:r>
          </a:p>
        </p:txBody>
      </p: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9C3182B5-609E-D6F3-95C0-A00BCB144E99}"/>
              </a:ext>
            </a:extLst>
          </p:cNvPr>
          <p:cNvCxnSpPr>
            <a:cxnSpLocks/>
          </p:cNvCxnSpPr>
          <p:nvPr/>
        </p:nvCxnSpPr>
        <p:spPr>
          <a:xfrm>
            <a:off x="7908328" y="4166318"/>
            <a:ext cx="0" cy="1718803"/>
          </a:xfrm>
          <a:prstGeom prst="line">
            <a:avLst/>
          </a:prstGeom>
          <a:ln w="1587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2EA72E4B-006C-AF89-755F-AF78FC10332A}"/>
              </a:ext>
            </a:extLst>
          </p:cNvPr>
          <p:cNvGrpSpPr/>
          <p:nvPr/>
        </p:nvGrpSpPr>
        <p:grpSpPr>
          <a:xfrm>
            <a:off x="10495810" y="446560"/>
            <a:ext cx="864685" cy="1076166"/>
            <a:chOff x="1186249" y="1626973"/>
            <a:chExt cx="642552" cy="789656"/>
          </a:xfrm>
        </p:grpSpPr>
        <p:sp>
          <p:nvSpPr>
            <p:cNvPr id="193" name="Arrow: Down 9">
              <a:extLst>
                <a:ext uri="{FF2B5EF4-FFF2-40B4-BE49-F238E27FC236}">
                  <a16:creationId xmlns:a16="http://schemas.microsoft.com/office/drawing/2014/main" id="{AC8E6B0E-D4A8-AA85-DC27-2B44D5BA2D73}"/>
                </a:ext>
              </a:extLst>
            </p:cNvPr>
            <p:cNvSpPr/>
            <p:nvPr/>
          </p:nvSpPr>
          <p:spPr>
            <a:xfrm>
              <a:off x="1255486" y="1690914"/>
              <a:ext cx="522514" cy="725715"/>
            </a:xfrm>
            <a:custGeom>
              <a:avLst/>
              <a:gdLst>
                <a:gd name="connsiteX0" fmla="*/ 0 w 522514"/>
                <a:gd name="connsiteY0" fmla="*/ 464458 h 725715"/>
                <a:gd name="connsiteX1" fmla="*/ 130629 w 522514"/>
                <a:gd name="connsiteY1" fmla="*/ 464458 h 725715"/>
                <a:gd name="connsiteX2" fmla="*/ 130629 w 522514"/>
                <a:gd name="connsiteY2" fmla="*/ 0 h 725715"/>
                <a:gd name="connsiteX3" fmla="*/ 391886 w 522514"/>
                <a:gd name="connsiteY3" fmla="*/ 0 h 725715"/>
                <a:gd name="connsiteX4" fmla="*/ 391886 w 522514"/>
                <a:gd name="connsiteY4" fmla="*/ 464458 h 725715"/>
                <a:gd name="connsiteX5" fmla="*/ 522514 w 522514"/>
                <a:gd name="connsiteY5" fmla="*/ 464458 h 725715"/>
                <a:gd name="connsiteX6" fmla="*/ 261257 w 522514"/>
                <a:gd name="connsiteY6" fmla="*/ 725715 h 725715"/>
                <a:gd name="connsiteX7" fmla="*/ 0 w 522514"/>
                <a:gd name="connsiteY7" fmla="*/ 464458 h 725715"/>
                <a:gd name="connsiteX0" fmla="*/ 391886 w 522514"/>
                <a:gd name="connsiteY0" fmla="*/ 0 h 725715"/>
                <a:gd name="connsiteX1" fmla="*/ 391886 w 522514"/>
                <a:gd name="connsiteY1" fmla="*/ 464458 h 725715"/>
                <a:gd name="connsiteX2" fmla="*/ 522514 w 522514"/>
                <a:gd name="connsiteY2" fmla="*/ 464458 h 725715"/>
                <a:gd name="connsiteX3" fmla="*/ 261257 w 522514"/>
                <a:gd name="connsiteY3" fmla="*/ 725715 h 725715"/>
                <a:gd name="connsiteX4" fmla="*/ 0 w 522514"/>
                <a:gd name="connsiteY4" fmla="*/ 464458 h 725715"/>
                <a:gd name="connsiteX5" fmla="*/ 130629 w 522514"/>
                <a:gd name="connsiteY5" fmla="*/ 464458 h 725715"/>
                <a:gd name="connsiteX6" fmla="*/ 130629 w 522514"/>
                <a:gd name="connsiteY6" fmla="*/ 0 h 725715"/>
                <a:gd name="connsiteX7" fmla="*/ 483326 w 522514"/>
                <a:gd name="connsiteY7" fmla="*/ 91440 h 725715"/>
                <a:gd name="connsiteX0" fmla="*/ 391886 w 522514"/>
                <a:gd name="connsiteY0" fmla="*/ 0 h 725715"/>
                <a:gd name="connsiteX1" fmla="*/ 391886 w 522514"/>
                <a:gd name="connsiteY1" fmla="*/ 464458 h 725715"/>
                <a:gd name="connsiteX2" fmla="*/ 522514 w 522514"/>
                <a:gd name="connsiteY2" fmla="*/ 464458 h 725715"/>
                <a:gd name="connsiteX3" fmla="*/ 261257 w 522514"/>
                <a:gd name="connsiteY3" fmla="*/ 725715 h 725715"/>
                <a:gd name="connsiteX4" fmla="*/ 0 w 522514"/>
                <a:gd name="connsiteY4" fmla="*/ 464458 h 725715"/>
                <a:gd name="connsiteX5" fmla="*/ 130629 w 522514"/>
                <a:gd name="connsiteY5" fmla="*/ 464458 h 725715"/>
                <a:gd name="connsiteX6" fmla="*/ 130629 w 522514"/>
                <a:gd name="connsiteY6" fmla="*/ 0 h 725715"/>
                <a:gd name="connsiteX0" fmla="*/ 391886 w 522514"/>
                <a:gd name="connsiteY0" fmla="*/ 98854 h 725715"/>
                <a:gd name="connsiteX1" fmla="*/ 391886 w 522514"/>
                <a:gd name="connsiteY1" fmla="*/ 464458 h 725715"/>
                <a:gd name="connsiteX2" fmla="*/ 522514 w 522514"/>
                <a:gd name="connsiteY2" fmla="*/ 464458 h 725715"/>
                <a:gd name="connsiteX3" fmla="*/ 261257 w 522514"/>
                <a:gd name="connsiteY3" fmla="*/ 725715 h 725715"/>
                <a:gd name="connsiteX4" fmla="*/ 0 w 522514"/>
                <a:gd name="connsiteY4" fmla="*/ 464458 h 725715"/>
                <a:gd name="connsiteX5" fmla="*/ 130629 w 522514"/>
                <a:gd name="connsiteY5" fmla="*/ 464458 h 725715"/>
                <a:gd name="connsiteX6" fmla="*/ 130629 w 522514"/>
                <a:gd name="connsiteY6" fmla="*/ 0 h 72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2514" h="725715">
                  <a:moveTo>
                    <a:pt x="391886" y="98854"/>
                  </a:moveTo>
                  <a:lnTo>
                    <a:pt x="391886" y="464458"/>
                  </a:lnTo>
                  <a:lnTo>
                    <a:pt x="522514" y="464458"/>
                  </a:lnTo>
                  <a:lnTo>
                    <a:pt x="261257" y="725715"/>
                  </a:lnTo>
                  <a:lnTo>
                    <a:pt x="0" y="464458"/>
                  </a:lnTo>
                  <a:lnTo>
                    <a:pt x="130629" y="464458"/>
                  </a:lnTo>
                  <a:lnTo>
                    <a:pt x="130629" y="0"/>
                  </a:lnTo>
                </a:path>
              </a:pathLst>
            </a:custGeom>
            <a:noFill/>
            <a:ln w="22225" cap="rnd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dirty="0">
                <a:solidFill>
                  <a:schemeClr val="tx1"/>
                </a:solidFill>
              </a:endParaRPr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1F8FE239-5C0B-377A-8B42-2F8611D4D5EF}"/>
                </a:ext>
              </a:extLst>
            </p:cNvPr>
            <p:cNvCxnSpPr>
              <a:cxnSpLocks/>
            </p:cNvCxnSpPr>
            <p:nvPr/>
          </p:nvCxnSpPr>
          <p:spPr>
            <a:xfrm>
              <a:off x="1186249" y="1626973"/>
              <a:ext cx="0" cy="448962"/>
            </a:xfrm>
            <a:prstGeom prst="straightConnector1">
              <a:avLst/>
            </a:prstGeom>
            <a:ln w="22225" cmpd="sng">
              <a:solidFill>
                <a:schemeClr val="accent1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27263CDA-785E-B637-03D2-AC37D03F325B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1" y="1664043"/>
              <a:ext cx="0" cy="284206"/>
            </a:xfrm>
            <a:prstGeom prst="straightConnector1">
              <a:avLst/>
            </a:prstGeom>
            <a:ln w="22225" cmpd="sng">
              <a:solidFill>
                <a:schemeClr val="accent1"/>
              </a:solidFill>
              <a:prstDash val="sysDash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34564C48-4D12-63FA-5E7C-A470F2CC0478}"/>
                </a:ext>
              </a:extLst>
            </p:cNvPr>
            <p:cNvSpPr>
              <a:spLocks/>
            </p:cNvSpPr>
            <p:nvPr/>
          </p:nvSpPr>
          <p:spPr bwMode="auto">
            <a:xfrm rot="809677">
              <a:off x="1430037" y="1764963"/>
              <a:ext cx="160708" cy="208604"/>
            </a:xfrm>
            <a:custGeom>
              <a:avLst/>
              <a:gdLst>
                <a:gd name="T0" fmla="*/ 143 w 193"/>
                <a:gd name="T1" fmla="*/ 20 h 250"/>
                <a:gd name="T2" fmla="*/ 143 w 193"/>
                <a:gd name="T3" fmla="*/ 56 h 250"/>
                <a:gd name="T4" fmla="*/ 61 w 193"/>
                <a:gd name="T5" fmla="*/ 87 h 250"/>
                <a:gd name="T6" fmla="*/ 156 w 193"/>
                <a:gd name="T7" fmla="*/ 116 h 250"/>
                <a:gd name="T8" fmla="*/ 178 w 193"/>
                <a:gd name="T9" fmla="*/ 189 h 250"/>
                <a:gd name="T10" fmla="*/ 146 w 193"/>
                <a:gd name="T11" fmla="*/ 216 h 250"/>
                <a:gd name="T12" fmla="*/ 153 w 193"/>
                <a:gd name="T13" fmla="*/ 240 h 250"/>
                <a:gd name="T14" fmla="*/ 117 w 193"/>
                <a:gd name="T15" fmla="*/ 250 h 250"/>
                <a:gd name="T16" fmla="*/ 109 w 193"/>
                <a:gd name="T17" fmla="*/ 225 h 250"/>
                <a:gd name="T18" fmla="*/ 56 w 193"/>
                <a:gd name="T19" fmla="*/ 223 h 250"/>
                <a:gd name="T20" fmla="*/ 63 w 193"/>
                <a:gd name="T21" fmla="*/ 187 h 250"/>
                <a:gd name="T22" fmla="*/ 149 w 193"/>
                <a:gd name="T23" fmla="*/ 162 h 250"/>
                <a:gd name="T24" fmla="*/ 34 w 193"/>
                <a:gd name="T25" fmla="*/ 113 h 250"/>
                <a:gd name="T26" fmla="*/ 63 w 193"/>
                <a:gd name="T27" fmla="*/ 34 h 250"/>
                <a:gd name="T28" fmla="*/ 56 w 193"/>
                <a:gd name="T29" fmla="*/ 10 h 250"/>
                <a:gd name="T30" fmla="*/ 92 w 193"/>
                <a:gd name="T31" fmla="*/ 0 h 250"/>
                <a:gd name="T32" fmla="*/ 100 w 193"/>
                <a:gd name="T33" fmla="*/ 24 h 250"/>
                <a:gd name="T34" fmla="*/ 143 w 193"/>
                <a:gd name="T35" fmla="*/ 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0">
                  <a:moveTo>
                    <a:pt x="143" y="20"/>
                  </a:moveTo>
                  <a:cubicBezTo>
                    <a:pt x="143" y="56"/>
                    <a:pt x="143" y="56"/>
                    <a:pt x="143" y="56"/>
                  </a:cubicBezTo>
                  <a:cubicBezTo>
                    <a:pt x="143" y="56"/>
                    <a:pt x="62" y="56"/>
                    <a:pt x="61" y="87"/>
                  </a:cubicBezTo>
                  <a:cubicBezTo>
                    <a:pt x="59" y="119"/>
                    <a:pt x="118" y="94"/>
                    <a:pt x="156" y="116"/>
                  </a:cubicBezTo>
                  <a:cubicBezTo>
                    <a:pt x="193" y="139"/>
                    <a:pt x="192" y="170"/>
                    <a:pt x="178" y="189"/>
                  </a:cubicBezTo>
                  <a:cubicBezTo>
                    <a:pt x="163" y="209"/>
                    <a:pt x="146" y="216"/>
                    <a:pt x="146" y="216"/>
                  </a:cubicBezTo>
                  <a:cubicBezTo>
                    <a:pt x="153" y="240"/>
                    <a:pt x="153" y="240"/>
                    <a:pt x="153" y="240"/>
                  </a:cubicBezTo>
                  <a:cubicBezTo>
                    <a:pt x="117" y="250"/>
                    <a:pt x="117" y="250"/>
                    <a:pt x="117" y="250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76" y="229"/>
                    <a:pt x="56" y="223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146" y="201"/>
                    <a:pt x="149" y="162"/>
                  </a:cubicBezTo>
                  <a:cubicBezTo>
                    <a:pt x="145" y="125"/>
                    <a:pt x="66" y="160"/>
                    <a:pt x="34" y="113"/>
                  </a:cubicBezTo>
                  <a:cubicBezTo>
                    <a:pt x="34" y="113"/>
                    <a:pt x="0" y="72"/>
                    <a:pt x="63" y="3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19" y="19"/>
                    <a:pt x="143" y="2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endParaRPr lang="en-US" sz="1500"/>
            </a:p>
          </p:txBody>
        </p:sp>
        <p:sp>
          <p:nvSpPr>
            <p:cNvPr id="197" name="Freeform 9">
              <a:extLst>
                <a:ext uri="{FF2B5EF4-FFF2-40B4-BE49-F238E27FC236}">
                  <a16:creationId xmlns:a16="http://schemas.microsoft.com/office/drawing/2014/main" id="{E2432471-C682-17AC-C50C-BE96A3A89C0E}"/>
                </a:ext>
              </a:extLst>
            </p:cNvPr>
            <p:cNvSpPr>
              <a:spLocks/>
            </p:cNvSpPr>
            <p:nvPr/>
          </p:nvSpPr>
          <p:spPr bwMode="auto">
            <a:xfrm rot="809677">
              <a:off x="1459391" y="2081438"/>
              <a:ext cx="104649" cy="135838"/>
            </a:xfrm>
            <a:custGeom>
              <a:avLst/>
              <a:gdLst>
                <a:gd name="T0" fmla="*/ 143 w 193"/>
                <a:gd name="T1" fmla="*/ 20 h 250"/>
                <a:gd name="T2" fmla="*/ 143 w 193"/>
                <a:gd name="T3" fmla="*/ 56 h 250"/>
                <a:gd name="T4" fmla="*/ 61 w 193"/>
                <a:gd name="T5" fmla="*/ 87 h 250"/>
                <a:gd name="T6" fmla="*/ 156 w 193"/>
                <a:gd name="T7" fmla="*/ 116 h 250"/>
                <a:gd name="T8" fmla="*/ 178 w 193"/>
                <a:gd name="T9" fmla="*/ 189 h 250"/>
                <a:gd name="T10" fmla="*/ 146 w 193"/>
                <a:gd name="T11" fmla="*/ 216 h 250"/>
                <a:gd name="T12" fmla="*/ 153 w 193"/>
                <a:gd name="T13" fmla="*/ 240 h 250"/>
                <a:gd name="T14" fmla="*/ 117 w 193"/>
                <a:gd name="T15" fmla="*/ 250 h 250"/>
                <a:gd name="T16" fmla="*/ 109 w 193"/>
                <a:gd name="T17" fmla="*/ 225 h 250"/>
                <a:gd name="T18" fmla="*/ 56 w 193"/>
                <a:gd name="T19" fmla="*/ 223 h 250"/>
                <a:gd name="T20" fmla="*/ 63 w 193"/>
                <a:gd name="T21" fmla="*/ 187 h 250"/>
                <a:gd name="T22" fmla="*/ 149 w 193"/>
                <a:gd name="T23" fmla="*/ 162 h 250"/>
                <a:gd name="T24" fmla="*/ 34 w 193"/>
                <a:gd name="T25" fmla="*/ 113 h 250"/>
                <a:gd name="T26" fmla="*/ 63 w 193"/>
                <a:gd name="T27" fmla="*/ 34 h 250"/>
                <a:gd name="T28" fmla="*/ 56 w 193"/>
                <a:gd name="T29" fmla="*/ 10 h 250"/>
                <a:gd name="T30" fmla="*/ 92 w 193"/>
                <a:gd name="T31" fmla="*/ 0 h 250"/>
                <a:gd name="T32" fmla="*/ 100 w 193"/>
                <a:gd name="T33" fmla="*/ 24 h 250"/>
                <a:gd name="T34" fmla="*/ 143 w 193"/>
                <a:gd name="T35" fmla="*/ 2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250">
                  <a:moveTo>
                    <a:pt x="143" y="20"/>
                  </a:moveTo>
                  <a:cubicBezTo>
                    <a:pt x="143" y="56"/>
                    <a:pt x="143" y="56"/>
                    <a:pt x="143" y="56"/>
                  </a:cubicBezTo>
                  <a:cubicBezTo>
                    <a:pt x="143" y="56"/>
                    <a:pt x="62" y="56"/>
                    <a:pt x="61" y="87"/>
                  </a:cubicBezTo>
                  <a:cubicBezTo>
                    <a:pt x="59" y="119"/>
                    <a:pt x="118" y="94"/>
                    <a:pt x="156" y="116"/>
                  </a:cubicBezTo>
                  <a:cubicBezTo>
                    <a:pt x="193" y="139"/>
                    <a:pt x="192" y="170"/>
                    <a:pt x="178" y="189"/>
                  </a:cubicBezTo>
                  <a:cubicBezTo>
                    <a:pt x="163" y="209"/>
                    <a:pt x="146" y="216"/>
                    <a:pt x="146" y="216"/>
                  </a:cubicBezTo>
                  <a:cubicBezTo>
                    <a:pt x="153" y="240"/>
                    <a:pt x="153" y="240"/>
                    <a:pt x="153" y="240"/>
                  </a:cubicBezTo>
                  <a:cubicBezTo>
                    <a:pt x="117" y="250"/>
                    <a:pt x="117" y="250"/>
                    <a:pt x="117" y="250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9" y="225"/>
                    <a:pt x="76" y="229"/>
                    <a:pt x="56" y="223"/>
                  </a:cubicBez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146" y="201"/>
                    <a:pt x="149" y="162"/>
                  </a:cubicBezTo>
                  <a:cubicBezTo>
                    <a:pt x="145" y="125"/>
                    <a:pt x="66" y="160"/>
                    <a:pt x="34" y="113"/>
                  </a:cubicBezTo>
                  <a:cubicBezTo>
                    <a:pt x="34" y="113"/>
                    <a:pt x="0" y="72"/>
                    <a:pt x="63" y="34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4"/>
                    <a:pt x="119" y="19"/>
                    <a:pt x="143" y="2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76200" tIns="38100" rIns="76200" bIns="38100" numCol="1" anchor="t" anchorCtr="0" compatLnSpc="1">
              <a:prstTxWarp prst="textNoShape">
                <a:avLst/>
              </a:prstTxWarp>
            </a:bodyPr>
            <a:lstStyle/>
            <a:p>
              <a:endParaRPr lang="en-US" sz="1500"/>
            </a:p>
          </p:txBody>
        </p:sp>
      </p:grp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04CB63A4-3F21-7509-4644-784F109BFB0F}"/>
              </a:ext>
            </a:extLst>
          </p:cNvPr>
          <p:cNvCxnSpPr>
            <a:cxnSpLocks/>
          </p:cNvCxnSpPr>
          <p:nvPr/>
        </p:nvCxnSpPr>
        <p:spPr>
          <a:xfrm>
            <a:off x="3655237" y="1830101"/>
            <a:ext cx="0" cy="405502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9" name="Rectangle 198">
            <a:extLst>
              <a:ext uri="{FF2B5EF4-FFF2-40B4-BE49-F238E27FC236}">
                <a16:creationId xmlns:a16="http://schemas.microsoft.com/office/drawing/2014/main" id="{5E2187F9-E82F-C939-5606-254837966738}"/>
              </a:ext>
            </a:extLst>
          </p:cNvPr>
          <p:cNvSpPr/>
          <p:nvPr/>
        </p:nvSpPr>
        <p:spPr>
          <a:xfrm>
            <a:off x="4079406" y="1756738"/>
            <a:ext cx="41809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Spot is ideal for workloads such as</a:t>
            </a:r>
          </a:p>
        </p:txBody>
      </p: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BFB4D51-F88E-D471-D0C9-62FB84E67371}"/>
              </a:ext>
            </a:extLst>
          </p:cNvPr>
          <p:cNvGrpSpPr/>
          <p:nvPr/>
        </p:nvGrpSpPr>
        <p:grpSpPr>
          <a:xfrm>
            <a:off x="4533604" y="2542612"/>
            <a:ext cx="1575164" cy="1462290"/>
            <a:chOff x="4520836" y="2506323"/>
            <a:chExt cx="1575164" cy="1462290"/>
          </a:xfrm>
        </p:grpSpPr>
        <p:grpSp>
          <p:nvGrpSpPr>
            <p:cNvPr id="201" name="Graphic 11">
              <a:extLst>
                <a:ext uri="{FF2B5EF4-FFF2-40B4-BE49-F238E27FC236}">
                  <a16:creationId xmlns:a16="http://schemas.microsoft.com/office/drawing/2014/main" id="{13E34F32-AFCA-D63A-08F7-55A12F329252}"/>
                </a:ext>
              </a:extLst>
            </p:cNvPr>
            <p:cNvGrpSpPr/>
            <p:nvPr/>
          </p:nvGrpSpPr>
          <p:grpSpPr>
            <a:xfrm>
              <a:off x="4841759" y="2506323"/>
              <a:ext cx="951177" cy="999460"/>
              <a:chOff x="955902" y="1905226"/>
              <a:chExt cx="1620384" cy="1702637"/>
            </a:xfrm>
          </p:grpSpPr>
          <p:sp>
            <p:nvSpPr>
              <p:cNvPr id="203" name="Freeform: Shape 13">
                <a:extLst>
                  <a:ext uri="{FF2B5EF4-FFF2-40B4-BE49-F238E27FC236}">
                    <a16:creationId xmlns:a16="http://schemas.microsoft.com/office/drawing/2014/main" id="{B5430AA2-DCF3-F653-8E8D-91A8D655E0E9}"/>
                  </a:ext>
                </a:extLst>
              </p:cNvPr>
              <p:cNvSpPr/>
              <p:nvPr/>
            </p:nvSpPr>
            <p:spPr>
              <a:xfrm>
                <a:off x="2374766" y="233294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4" name="Freeform: Shape 14">
                <a:extLst>
                  <a:ext uri="{FF2B5EF4-FFF2-40B4-BE49-F238E27FC236}">
                    <a16:creationId xmlns:a16="http://schemas.microsoft.com/office/drawing/2014/main" id="{DD0905DA-094F-2BCF-B7F3-1500FA4E225B}"/>
                  </a:ext>
                </a:extLst>
              </p:cNvPr>
              <p:cNvSpPr/>
              <p:nvPr/>
            </p:nvSpPr>
            <p:spPr>
              <a:xfrm>
                <a:off x="2285933" y="2421775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5" name="Freeform: Shape 15">
                <a:extLst>
                  <a:ext uri="{FF2B5EF4-FFF2-40B4-BE49-F238E27FC236}">
                    <a16:creationId xmlns:a16="http://schemas.microsoft.com/office/drawing/2014/main" id="{1D2F0AF6-FDBD-3BF1-FF2A-CD3183C03456}"/>
                  </a:ext>
                </a:extLst>
              </p:cNvPr>
              <p:cNvSpPr/>
              <p:nvPr/>
            </p:nvSpPr>
            <p:spPr>
              <a:xfrm>
                <a:off x="2285933" y="251143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6" name="Freeform: Shape 16">
                <a:extLst>
                  <a:ext uri="{FF2B5EF4-FFF2-40B4-BE49-F238E27FC236}">
                    <a16:creationId xmlns:a16="http://schemas.microsoft.com/office/drawing/2014/main" id="{A1466C0A-8A20-564E-277A-3CDE5E053336}"/>
                  </a:ext>
                </a:extLst>
              </p:cNvPr>
              <p:cNvSpPr/>
              <p:nvPr/>
            </p:nvSpPr>
            <p:spPr>
              <a:xfrm>
                <a:off x="2374766" y="251143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7" name="Freeform: Shape 17">
                <a:extLst>
                  <a:ext uri="{FF2B5EF4-FFF2-40B4-BE49-F238E27FC236}">
                    <a16:creationId xmlns:a16="http://schemas.microsoft.com/office/drawing/2014/main" id="{F3D0CD7D-C8DB-4AA8-DF7E-F546F2107D3D}"/>
                  </a:ext>
                </a:extLst>
              </p:cNvPr>
              <p:cNvSpPr/>
              <p:nvPr/>
            </p:nvSpPr>
            <p:spPr>
              <a:xfrm>
                <a:off x="2464422" y="251143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8" name="Freeform: Shape 18">
                <a:extLst>
                  <a:ext uri="{FF2B5EF4-FFF2-40B4-BE49-F238E27FC236}">
                    <a16:creationId xmlns:a16="http://schemas.microsoft.com/office/drawing/2014/main" id="{A11652A3-6F22-9906-EADE-BE9812745BBB}"/>
                  </a:ext>
                </a:extLst>
              </p:cNvPr>
              <p:cNvSpPr/>
              <p:nvPr/>
            </p:nvSpPr>
            <p:spPr>
              <a:xfrm>
                <a:off x="2285933" y="2601086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09" name="Freeform: Shape 19">
                <a:extLst>
                  <a:ext uri="{FF2B5EF4-FFF2-40B4-BE49-F238E27FC236}">
                    <a16:creationId xmlns:a16="http://schemas.microsoft.com/office/drawing/2014/main" id="{7D4605FF-BA21-6B3E-B71E-7D667268D216}"/>
                  </a:ext>
                </a:extLst>
              </p:cNvPr>
              <p:cNvSpPr/>
              <p:nvPr/>
            </p:nvSpPr>
            <p:spPr>
              <a:xfrm>
                <a:off x="2285933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0" name="Freeform: Shape 20">
                <a:extLst>
                  <a:ext uri="{FF2B5EF4-FFF2-40B4-BE49-F238E27FC236}">
                    <a16:creationId xmlns:a16="http://schemas.microsoft.com/office/drawing/2014/main" id="{6902689A-F0F1-82CF-21BA-AD0ACE3A2E79}"/>
                  </a:ext>
                </a:extLst>
              </p:cNvPr>
              <p:cNvSpPr/>
              <p:nvPr/>
            </p:nvSpPr>
            <p:spPr>
              <a:xfrm>
                <a:off x="2374766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1" name="Freeform: Shape 21">
                <a:extLst>
                  <a:ext uri="{FF2B5EF4-FFF2-40B4-BE49-F238E27FC236}">
                    <a16:creationId xmlns:a16="http://schemas.microsoft.com/office/drawing/2014/main" id="{F8FCE989-4436-9294-92F0-4FF24E54C58C}"/>
                  </a:ext>
                </a:extLst>
              </p:cNvPr>
              <p:cNvSpPr/>
              <p:nvPr/>
            </p:nvSpPr>
            <p:spPr>
              <a:xfrm>
                <a:off x="1747998" y="233294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2" name="Freeform: Shape 22">
                <a:extLst>
                  <a:ext uri="{FF2B5EF4-FFF2-40B4-BE49-F238E27FC236}">
                    <a16:creationId xmlns:a16="http://schemas.microsoft.com/office/drawing/2014/main" id="{F7BDA6A1-77C3-C71E-2C42-DE2D5F990004}"/>
                  </a:ext>
                </a:extLst>
              </p:cNvPr>
              <p:cNvSpPr/>
              <p:nvPr/>
            </p:nvSpPr>
            <p:spPr>
              <a:xfrm>
                <a:off x="1926487" y="2332942"/>
                <a:ext cx="24676" cy="106929"/>
              </a:xfrm>
              <a:custGeom>
                <a:avLst/>
                <a:gdLst>
                  <a:gd name="connsiteX0" fmla="*/ 12338 w 24675"/>
                  <a:gd name="connsiteY0" fmla="*/ 12338 h 106928"/>
                  <a:gd name="connsiteX1" fmla="*/ 12338 w 24675"/>
                  <a:gd name="connsiteY1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75" h="106928">
                    <a:moveTo>
                      <a:pt x="12338" y="12338"/>
                    </a:moveTo>
                    <a:lnTo>
                      <a:pt x="12338" y="101994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3" name="Freeform: Shape 23">
                <a:extLst>
                  <a:ext uri="{FF2B5EF4-FFF2-40B4-BE49-F238E27FC236}">
                    <a16:creationId xmlns:a16="http://schemas.microsoft.com/office/drawing/2014/main" id="{986CCFB3-2B3E-86FC-885A-A4CB4E33FAA7}"/>
                  </a:ext>
                </a:extLst>
              </p:cNvPr>
              <p:cNvSpPr/>
              <p:nvPr/>
            </p:nvSpPr>
            <p:spPr>
              <a:xfrm>
                <a:off x="1836832" y="2332942"/>
                <a:ext cx="24676" cy="106929"/>
              </a:xfrm>
              <a:custGeom>
                <a:avLst/>
                <a:gdLst>
                  <a:gd name="connsiteX0" fmla="*/ 12338 w 24675"/>
                  <a:gd name="connsiteY0" fmla="*/ 101994 h 106928"/>
                  <a:gd name="connsiteX1" fmla="*/ 12338 w 24675"/>
                  <a:gd name="connsiteY1" fmla="*/ 12338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675" h="106928">
                    <a:moveTo>
                      <a:pt x="12338" y="101994"/>
                    </a:moveTo>
                    <a:lnTo>
                      <a:pt x="12338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4" name="Freeform: Shape 24">
                <a:extLst>
                  <a:ext uri="{FF2B5EF4-FFF2-40B4-BE49-F238E27FC236}">
                    <a16:creationId xmlns:a16="http://schemas.microsoft.com/office/drawing/2014/main" id="{6BE67061-790A-7139-1670-3E9C7EF561E8}"/>
                  </a:ext>
                </a:extLst>
              </p:cNvPr>
              <p:cNvSpPr/>
              <p:nvPr/>
            </p:nvSpPr>
            <p:spPr>
              <a:xfrm>
                <a:off x="1926487" y="233294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5" name="Freeform: Shape 25">
                <a:extLst>
                  <a:ext uri="{FF2B5EF4-FFF2-40B4-BE49-F238E27FC236}">
                    <a16:creationId xmlns:a16="http://schemas.microsoft.com/office/drawing/2014/main" id="{784CF879-6150-C285-4591-8BC2F9598891}"/>
                  </a:ext>
                </a:extLst>
              </p:cNvPr>
              <p:cNvSpPr/>
              <p:nvPr/>
            </p:nvSpPr>
            <p:spPr>
              <a:xfrm>
                <a:off x="2016143" y="233294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6" name="Freeform: Shape 26">
                <a:extLst>
                  <a:ext uri="{FF2B5EF4-FFF2-40B4-BE49-F238E27FC236}">
                    <a16:creationId xmlns:a16="http://schemas.microsoft.com/office/drawing/2014/main" id="{1939A974-5B35-8103-CAF8-08B2AE7EEECB}"/>
                  </a:ext>
                </a:extLst>
              </p:cNvPr>
              <p:cNvSpPr/>
              <p:nvPr/>
            </p:nvSpPr>
            <p:spPr>
              <a:xfrm>
                <a:off x="2104976" y="233294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7" name="Freeform: Shape 27">
                <a:extLst>
                  <a:ext uri="{FF2B5EF4-FFF2-40B4-BE49-F238E27FC236}">
                    <a16:creationId xmlns:a16="http://schemas.microsoft.com/office/drawing/2014/main" id="{A58CEA35-5800-96F9-E480-74EC8F59C192}"/>
                  </a:ext>
                </a:extLst>
              </p:cNvPr>
              <p:cNvSpPr/>
              <p:nvPr/>
            </p:nvSpPr>
            <p:spPr>
              <a:xfrm>
                <a:off x="943564" y="1892888"/>
                <a:ext cx="24676" cy="24676"/>
              </a:xfrm>
              <a:custGeom>
                <a:avLst/>
                <a:gdLst/>
                <a:ahLst/>
                <a:cxnLst/>
                <a:rect l="l" t="t" r="r" b="b"/>
                <a:pathLst>
                  <a:path w="24675" h="24675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8" name="Freeform: Shape 28">
                <a:extLst>
                  <a:ext uri="{FF2B5EF4-FFF2-40B4-BE49-F238E27FC236}">
                    <a16:creationId xmlns:a16="http://schemas.microsoft.com/office/drawing/2014/main" id="{A1947445-68A6-563B-764A-FCC81D642EF5}"/>
                  </a:ext>
                </a:extLst>
              </p:cNvPr>
              <p:cNvSpPr/>
              <p:nvPr/>
            </p:nvSpPr>
            <p:spPr>
              <a:xfrm>
                <a:off x="943564" y="1892888"/>
                <a:ext cx="24676" cy="24676"/>
              </a:xfrm>
              <a:custGeom>
                <a:avLst/>
                <a:gdLst/>
                <a:ahLst/>
                <a:cxnLst/>
                <a:rect l="l" t="t" r="r" b="b"/>
                <a:pathLst>
                  <a:path w="24675" h="24675"/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19" name="Freeform: Shape 29">
                <a:extLst>
                  <a:ext uri="{FF2B5EF4-FFF2-40B4-BE49-F238E27FC236}">
                    <a16:creationId xmlns:a16="http://schemas.microsoft.com/office/drawing/2014/main" id="{C61C945F-B57B-DBB3-36D3-36D25237E483}"/>
                  </a:ext>
                </a:extLst>
              </p:cNvPr>
              <p:cNvSpPr/>
              <p:nvPr/>
            </p:nvSpPr>
            <p:spPr>
              <a:xfrm>
                <a:off x="1926487" y="2421775"/>
                <a:ext cx="106929" cy="24676"/>
              </a:xfrm>
              <a:custGeom>
                <a:avLst/>
                <a:gdLst>
                  <a:gd name="connsiteX0" fmla="*/ 12338 w 106928"/>
                  <a:gd name="connsiteY0" fmla="*/ 12338 h 24675"/>
                  <a:gd name="connsiteX1" fmla="*/ 101994 w 106928"/>
                  <a:gd name="connsiteY1" fmla="*/ 12338 h 2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928" h="24675">
                    <a:moveTo>
                      <a:pt x="12338" y="12338"/>
                    </a:moveTo>
                    <a:lnTo>
                      <a:pt x="101994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0" name="Freeform: Shape 30">
                <a:extLst>
                  <a:ext uri="{FF2B5EF4-FFF2-40B4-BE49-F238E27FC236}">
                    <a16:creationId xmlns:a16="http://schemas.microsoft.com/office/drawing/2014/main" id="{014576B0-5EFA-BF2B-8737-C67EF1A1DEB0}"/>
                  </a:ext>
                </a:extLst>
              </p:cNvPr>
              <p:cNvSpPr/>
              <p:nvPr/>
            </p:nvSpPr>
            <p:spPr>
              <a:xfrm>
                <a:off x="1926487" y="2511431"/>
                <a:ext cx="106929" cy="24676"/>
              </a:xfrm>
              <a:custGeom>
                <a:avLst/>
                <a:gdLst>
                  <a:gd name="connsiteX0" fmla="*/ 101994 w 106928"/>
                  <a:gd name="connsiteY0" fmla="*/ 12338 h 24675"/>
                  <a:gd name="connsiteX1" fmla="*/ 12338 w 106928"/>
                  <a:gd name="connsiteY1" fmla="*/ 12338 h 2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928" h="24675">
                    <a:moveTo>
                      <a:pt x="101994" y="12338"/>
                    </a:moveTo>
                    <a:lnTo>
                      <a:pt x="12338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1" name="Freeform: Shape 31">
                <a:extLst>
                  <a:ext uri="{FF2B5EF4-FFF2-40B4-BE49-F238E27FC236}">
                    <a16:creationId xmlns:a16="http://schemas.microsoft.com/office/drawing/2014/main" id="{B47B5C33-CF4C-9D8D-BDC6-05BE5C6C5FCD}"/>
                  </a:ext>
                </a:extLst>
              </p:cNvPr>
              <p:cNvSpPr/>
              <p:nvPr/>
            </p:nvSpPr>
            <p:spPr>
              <a:xfrm>
                <a:off x="2104976" y="2421775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2" name="Freeform: Shape 32">
                <a:extLst>
                  <a:ext uri="{FF2B5EF4-FFF2-40B4-BE49-F238E27FC236}">
                    <a16:creationId xmlns:a16="http://schemas.microsoft.com/office/drawing/2014/main" id="{AB389C37-45D4-8FFB-3975-B1A5E31CC314}"/>
                  </a:ext>
                </a:extLst>
              </p:cNvPr>
              <p:cNvSpPr/>
              <p:nvPr/>
            </p:nvSpPr>
            <p:spPr>
              <a:xfrm>
                <a:off x="1747998" y="251143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3" name="Freeform: Shape 33">
                <a:extLst>
                  <a:ext uri="{FF2B5EF4-FFF2-40B4-BE49-F238E27FC236}">
                    <a16:creationId xmlns:a16="http://schemas.microsoft.com/office/drawing/2014/main" id="{E1B8193C-2B36-AAA8-650C-D25411D69457}"/>
                  </a:ext>
                </a:extLst>
              </p:cNvPr>
              <p:cNvSpPr/>
              <p:nvPr/>
            </p:nvSpPr>
            <p:spPr>
              <a:xfrm>
                <a:off x="1836832" y="2511431"/>
                <a:ext cx="106929" cy="106929"/>
              </a:xfrm>
              <a:custGeom>
                <a:avLst/>
                <a:gdLst>
                  <a:gd name="connsiteX0" fmla="*/ 101994 w 106928"/>
                  <a:gd name="connsiteY0" fmla="*/ 12338 h 106928"/>
                  <a:gd name="connsiteX1" fmla="*/ 101994 w 106928"/>
                  <a:gd name="connsiteY1" fmla="*/ 101994 h 106928"/>
                  <a:gd name="connsiteX2" fmla="*/ 12338 w 106928"/>
                  <a:gd name="connsiteY2" fmla="*/ 101994 h 106928"/>
                  <a:gd name="connsiteX3" fmla="*/ 12338 w 106928"/>
                  <a:gd name="connsiteY3" fmla="*/ 12338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01994" y="12338"/>
                    </a:moveTo>
                    <a:lnTo>
                      <a:pt x="101994" y="101994"/>
                    </a:lnTo>
                    <a:lnTo>
                      <a:pt x="12338" y="101994"/>
                    </a:lnTo>
                    <a:lnTo>
                      <a:pt x="12338" y="12338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4" name="Freeform: Shape 34">
                <a:extLst>
                  <a:ext uri="{FF2B5EF4-FFF2-40B4-BE49-F238E27FC236}">
                    <a16:creationId xmlns:a16="http://schemas.microsoft.com/office/drawing/2014/main" id="{2A684870-94B0-D55D-F4BB-7F141215213A}"/>
                  </a:ext>
                </a:extLst>
              </p:cNvPr>
              <p:cNvSpPr/>
              <p:nvPr/>
            </p:nvSpPr>
            <p:spPr>
              <a:xfrm>
                <a:off x="1926487" y="251143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5" name="Freeform: Shape 35">
                <a:extLst>
                  <a:ext uri="{FF2B5EF4-FFF2-40B4-BE49-F238E27FC236}">
                    <a16:creationId xmlns:a16="http://schemas.microsoft.com/office/drawing/2014/main" id="{22E7F5B6-F1A8-90F8-951A-7548B89DBD74}"/>
                  </a:ext>
                </a:extLst>
              </p:cNvPr>
              <p:cNvSpPr/>
              <p:nvPr/>
            </p:nvSpPr>
            <p:spPr>
              <a:xfrm>
                <a:off x="1747998" y="2601086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6" name="Freeform: Shape 36">
                <a:extLst>
                  <a:ext uri="{FF2B5EF4-FFF2-40B4-BE49-F238E27FC236}">
                    <a16:creationId xmlns:a16="http://schemas.microsoft.com/office/drawing/2014/main" id="{46E72380-8CFB-B855-D28C-F478A47763A3}"/>
                  </a:ext>
                </a:extLst>
              </p:cNvPr>
              <p:cNvSpPr/>
              <p:nvPr/>
            </p:nvSpPr>
            <p:spPr>
              <a:xfrm>
                <a:off x="1836832" y="2601086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7" name="Freeform: Shape 37">
                <a:extLst>
                  <a:ext uri="{FF2B5EF4-FFF2-40B4-BE49-F238E27FC236}">
                    <a16:creationId xmlns:a16="http://schemas.microsoft.com/office/drawing/2014/main" id="{5F271E53-C630-E6AC-AA98-8CC83C77300F}"/>
                  </a:ext>
                </a:extLst>
              </p:cNvPr>
              <p:cNvSpPr/>
              <p:nvPr/>
            </p:nvSpPr>
            <p:spPr>
              <a:xfrm>
                <a:off x="1926487" y="2601086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8" name="Freeform: Shape 38">
                <a:extLst>
                  <a:ext uri="{FF2B5EF4-FFF2-40B4-BE49-F238E27FC236}">
                    <a16:creationId xmlns:a16="http://schemas.microsoft.com/office/drawing/2014/main" id="{0CB6DCF6-22ED-A04D-1559-E3FCB275D06A}"/>
                  </a:ext>
                </a:extLst>
              </p:cNvPr>
              <p:cNvSpPr/>
              <p:nvPr/>
            </p:nvSpPr>
            <p:spPr>
              <a:xfrm>
                <a:off x="2104976" y="2601086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29" name="Freeform: Shape 39">
                <a:extLst>
                  <a:ext uri="{FF2B5EF4-FFF2-40B4-BE49-F238E27FC236}">
                    <a16:creationId xmlns:a16="http://schemas.microsoft.com/office/drawing/2014/main" id="{326D87F1-6C45-7F42-3388-1067813C0FB1}"/>
                  </a:ext>
                </a:extLst>
              </p:cNvPr>
              <p:cNvSpPr/>
              <p:nvPr/>
            </p:nvSpPr>
            <p:spPr>
              <a:xfrm>
                <a:off x="1747998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0" name="Freeform: Shape 40">
                <a:extLst>
                  <a:ext uri="{FF2B5EF4-FFF2-40B4-BE49-F238E27FC236}">
                    <a16:creationId xmlns:a16="http://schemas.microsoft.com/office/drawing/2014/main" id="{F38E6E29-0987-57AB-90A3-76780E50E97A}"/>
                  </a:ext>
                </a:extLst>
              </p:cNvPr>
              <p:cNvSpPr/>
              <p:nvPr/>
            </p:nvSpPr>
            <p:spPr>
              <a:xfrm>
                <a:off x="1926487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1" name="Freeform: Shape 41">
                <a:extLst>
                  <a:ext uri="{FF2B5EF4-FFF2-40B4-BE49-F238E27FC236}">
                    <a16:creationId xmlns:a16="http://schemas.microsoft.com/office/drawing/2014/main" id="{F1D0F5CB-3D24-2AB3-1CFA-DADAE163FF14}"/>
                  </a:ext>
                </a:extLst>
              </p:cNvPr>
              <p:cNvSpPr/>
              <p:nvPr/>
            </p:nvSpPr>
            <p:spPr>
              <a:xfrm>
                <a:off x="2016143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2" name="Freeform: Shape 42">
                <a:extLst>
                  <a:ext uri="{FF2B5EF4-FFF2-40B4-BE49-F238E27FC236}">
                    <a16:creationId xmlns:a16="http://schemas.microsoft.com/office/drawing/2014/main" id="{9E79E1E8-234E-BB6C-A88D-564C6AE81AC8}"/>
                  </a:ext>
                </a:extLst>
              </p:cNvPr>
              <p:cNvSpPr/>
              <p:nvPr/>
            </p:nvSpPr>
            <p:spPr>
              <a:xfrm>
                <a:off x="2104976" y="2689920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3" name="Freeform: Shape 43">
                <a:extLst>
                  <a:ext uri="{FF2B5EF4-FFF2-40B4-BE49-F238E27FC236}">
                    <a16:creationId xmlns:a16="http://schemas.microsoft.com/office/drawing/2014/main" id="{3415E1F2-38A0-0494-1A61-3583BD71F802}"/>
                  </a:ext>
                </a:extLst>
              </p:cNvPr>
              <p:cNvSpPr/>
              <p:nvPr/>
            </p:nvSpPr>
            <p:spPr>
              <a:xfrm>
                <a:off x="2104154" y="2162678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4" name="Freeform: Shape 44">
                <a:extLst>
                  <a:ext uri="{FF2B5EF4-FFF2-40B4-BE49-F238E27FC236}">
                    <a16:creationId xmlns:a16="http://schemas.microsoft.com/office/drawing/2014/main" id="{10A7EFAD-536A-119A-3323-DC9E732637F3}"/>
                  </a:ext>
                </a:extLst>
              </p:cNvPr>
              <p:cNvSpPr/>
              <p:nvPr/>
            </p:nvSpPr>
            <p:spPr>
              <a:xfrm>
                <a:off x="2205325" y="2058217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5" name="Freeform: Shape 45">
                <a:extLst>
                  <a:ext uri="{FF2B5EF4-FFF2-40B4-BE49-F238E27FC236}">
                    <a16:creationId xmlns:a16="http://schemas.microsoft.com/office/drawing/2014/main" id="{15531F05-B230-A0D6-4977-94613638D3E3}"/>
                  </a:ext>
                </a:extLst>
              </p:cNvPr>
              <p:cNvSpPr/>
              <p:nvPr/>
            </p:nvSpPr>
            <p:spPr>
              <a:xfrm>
                <a:off x="2370654" y="1901113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6" name="Freeform: Shape 46">
                <a:extLst>
                  <a:ext uri="{FF2B5EF4-FFF2-40B4-BE49-F238E27FC236}">
                    <a16:creationId xmlns:a16="http://schemas.microsoft.com/office/drawing/2014/main" id="{6E11446B-DB4B-5F20-A1E1-EBE94A049ADD}"/>
                  </a:ext>
                </a:extLst>
              </p:cNvPr>
              <p:cNvSpPr/>
              <p:nvPr/>
            </p:nvSpPr>
            <p:spPr>
              <a:xfrm>
                <a:off x="1638602" y="2814122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7" name="Freeform: Shape 47">
                <a:extLst>
                  <a:ext uri="{FF2B5EF4-FFF2-40B4-BE49-F238E27FC236}">
                    <a16:creationId xmlns:a16="http://schemas.microsoft.com/office/drawing/2014/main" id="{C4914F13-0455-F74A-F71A-21E41356882C}"/>
                  </a:ext>
                </a:extLst>
              </p:cNvPr>
              <p:cNvSpPr/>
              <p:nvPr/>
            </p:nvSpPr>
            <p:spPr>
              <a:xfrm>
                <a:off x="1544833" y="2912003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8" name="Freeform: Shape 48">
                <a:extLst>
                  <a:ext uri="{FF2B5EF4-FFF2-40B4-BE49-F238E27FC236}">
                    <a16:creationId xmlns:a16="http://schemas.microsoft.com/office/drawing/2014/main" id="{B2D25F62-992D-5F64-4C99-3D67D3558C35}"/>
                  </a:ext>
                </a:extLst>
              </p:cNvPr>
              <p:cNvSpPr/>
              <p:nvPr/>
            </p:nvSpPr>
            <p:spPr>
              <a:xfrm>
                <a:off x="1440372" y="2807541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39" name="Freeform: Shape 49">
                <a:extLst>
                  <a:ext uri="{FF2B5EF4-FFF2-40B4-BE49-F238E27FC236}">
                    <a16:creationId xmlns:a16="http://schemas.microsoft.com/office/drawing/2014/main" id="{669CAE93-246B-C016-8075-FB428F2E996C}"/>
                  </a:ext>
                </a:extLst>
              </p:cNvPr>
              <p:cNvSpPr/>
              <p:nvPr/>
            </p:nvSpPr>
            <p:spPr>
              <a:xfrm>
                <a:off x="2275240" y="2230125"/>
                <a:ext cx="106929" cy="106929"/>
              </a:xfrm>
              <a:custGeom>
                <a:avLst/>
                <a:gdLst>
                  <a:gd name="connsiteX0" fmla="*/ 12338 w 106928"/>
                  <a:gd name="connsiteY0" fmla="*/ 12338 h 106928"/>
                  <a:gd name="connsiteX1" fmla="*/ 101994 w 106928"/>
                  <a:gd name="connsiteY1" fmla="*/ 12338 h 106928"/>
                  <a:gd name="connsiteX2" fmla="*/ 101994 w 106928"/>
                  <a:gd name="connsiteY2" fmla="*/ 101994 h 106928"/>
                  <a:gd name="connsiteX3" fmla="*/ 12338 w 106928"/>
                  <a:gd name="connsiteY3" fmla="*/ 101994 h 106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928" h="106928">
                    <a:moveTo>
                      <a:pt x="12338" y="12338"/>
                    </a:moveTo>
                    <a:lnTo>
                      <a:pt x="101994" y="12338"/>
                    </a:lnTo>
                    <a:lnTo>
                      <a:pt x="101994" y="101994"/>
                    </a:lnTo>
                    <a:lnTo>
                      <a:pt x="12338" y="101994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40" name="Freeform: Shape 50">
                <a:extLst>
                  <a:ext uri="{FF2B5EF4-FFF2-40B4-BE49-F238E27FC236}">
                    <a16:creationId xmlns:a16="http://schemas.microsoft.com/office/drawing/2014/main" id="{DC2592F7-1A21-CFB6-BA59-3D0D40477993}"/>
                  </a:ext>
                </a:extLst>
              </p:cNvPr>
              <p:cNvSpPr/>
              <p:nvPr/>
            </p:nvSpPr>
            <p:spPr>
              <a:xfrm>
                <a:off x="951789" y="3080621"/>
                <a:ext cx="871882" cy="394814"/>
              </a:xfrm>
              <a:custGeom>
                <a:avLst/>
                <a:gdLst>
                  <a:gd name="connsiteX0" fmla="*/ 12338 w 871881"/>
                  <a:gd name="connsiteY0" fmla="*/ 12338 h 394814"/>
                  <a:gd name="connsiteX1" fmla="*/ 865302 w 871881"/>
                  <a:gd name="connsiteY1" fmla="*/ 12338 h 394814"/>
                  <a:gd name="connsiteX2" fmla="*/ 865302 w 871881"/>
                  <a:gd name="connsiteY2" fmla="*/ 384121 h 394814"/>
                  <a:gd name="connsiteX3" fmla="*/ 12338 w 871881"/>
                  <a:gd name="connsiteY3" fmla="*/ 384121 h 3948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71881" h="394814">
                    <a:moveTo>
                      <a:pt x="12338" y="12338"/>
                    </a:moveTo>
                    <a:lnTo>
                      <a:pt x="865302" y="12338"/>
                    </a:lnTo>
                    <a:lnTo>
                      <a:pt x="865302" y="384121"/>
                    </a:lnTo>
                    <a:lnTo>
                      <a:pt x="12338" y="384121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 dirty="0"/>
              </a:p>
            </p:txBody>
          </p:sp>
          <p:sp>
            <p:nvSpPr>
              <p:cNvPr id="241" name="Freeform: Shape 51">
                <a:extLst>
                  <a:ext uri="{FF2B5EF4-FFF2-40B4-BE49-F238E27FC236}">
                    <a16:creationId xmlns:a16="http://schemas.microsoft.com/office/drawing/2014/main" id="{1C7C5A18-5BE5-6CCB-6A4C-379ED30BBDB5}"/>
                  </a:ext>
                </a:extLst>
              </p:cNvPr>
              <p:cNvSpPr/>
              <p:nvPr/>
            </p:nvSpPr>
            <p:spPr>
              <a:xfrm>
                <a:off x="1335911" y="3266513"/>
                <a:ext cx="106929" cy="24676"/>
              </a:xfrm>
              <a:custGeom>
                <a:avLst/>
                <a:gdLst>
                  <a:gd name="connsiteX0" fmla="*/ 12338 w 106928"/>
                  <a:gd name="connsiteY0" fmla="*/ 12338 h 24675"/>
                  <a:gd name="connsiteX1" fmla="*/ 97881 w 106928"/>
                  <a:gd name="connsiteY1" fmla="*/ 12338 h 2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928" h="24675">
                    <a:moveTo>
                      <a:pt x="12338" y="12338"/>
                    </a:moveTo>
                    <a:lnTo>
                      <a:pt x="97881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42" name="Freeform: Shape 52">
                <a:extLst>
                  <a:ext uri="{FF2B5EF4-FFF2-40B4-BE49-F238E27FC236}">
                    <a16:creationId xmlns:a16="http://schemas.microsoft.com/office/drawing/2014/main" id="{141263A0-A6F1-828D-D56B-4C82338AD067}"/>
                  </a:ext>
                </a:extLst>
              </p:cNvPr>
              <p:cNvSpPr/>
              <p:nvPr/>
            </p:nvSpPr>
            <p:spPr>
              <a:xfrm>
                <a:off x="1164825" y="3266513"/>
                <a:ext cx="106929" cy="24676"/>
              </a:xfrm>
              <a:custGeom>
                <a:avLst/>
                <a:gdLst>
                  <a:gd name="connsiteX0" fmla="*/ 12338 w 106928"/>
                  <a:gd name="connsiteY0" fmla="*/ 12338 h 24675"/>
                  <a:gd name="connsiteX1" fmla="*/ 97881 w 106928"/>
                  <a:gd name="connsiteY1" fmla="*/ 12338 h 2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928" h="24675">
                    <a:moveTo>
                      <a:pt x="12338" y="12338"/>
                    </a:moveTo>
                    <a:lnTo>
                      <a:pt x="97881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43" name="Freeform: Shape 53">
                <a:extLst>
                  <a:ext uri="{FF2B5EF4-FFF2-40B4-BE49-F238E27FC236}">
                    <a16:creationId xmlns:a16="http://schemas.microsoft.com/office/drawing/2014/main" id="{E3C54C16-9DC7-6D0E-2463-3E216CC740A5}"/>
                  </a:ext>
                </a:extLst>
              </p:cNvPr>
              <p:cNvSpPr/>
              <p:nvPr/>
            </p:nvSpPr>
            <p:spPr>
              <a:xfrm>
                <a:off x="1506175" y="3266513"/>
                <a:ext cx="106929" cy="24676"/>
              </a:xfrm>
              <a:custGeom>
                <a:avLst/>
                <a:gdLst>
                  <a:gd name="connsiteX0" fmla="*/ 12338 w 106928"/>
                  <a:gd name="connsiteY0" fmla="*/ 12338 h 24675"/>
                  <a:gd name="connsiteX1" fmla="*/ 97881 w 106928"/>
                  <a:gd name="connsiteY1" fmla="*/ 12338 h 24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928" h="24675">
                    <a:moveTo>
                      <a:pt x="12338" y="12338"/>
                    </a:moveTo>
                    <a:lnTo>
                      <a:pt x="97881" y="12338"/>
                    </a:lnTo>
                  </a:path>
                </a:pathLst>
              </a:custGeom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44" name="Freeform: Shape 54">
                <a:extLst>
                  <a:ext uri="{FF2B5EF4-FFF2-40B4-BE49-F238E27FC236}">
                    <a16:creationId xmlns:a16="http://schemas.microsoft.com/office/drawing/2014/main" id="{7CF02DDF-E819-3D39-E6DF-681ADB9C8721}"/>
                  </a:ext>
                </a:extLst>
              </p:cNvPr>
              <p:cNvSpPr/>
              <p:nvPr/>
            </p:nvSpPr>
            <p:spPr>
              <a:xfrm>
                <a:off x="1808043" y="2958064"/>
                <a:ext cx="411265" cy="649799"/>
              </a:xfrm>
              <a:custGeom>
                <a:avLst/>
                <a:gdLst>
                  <a:gd name="connsiteX0" fmla="*/ 401395 w 411264"/>
                  <a:gd name="connsiteY0" fmla="*/ 12338 h 649798"/>
                  <a:gd name="connsiteX1" fmla="*/ 401395 w 411264"/>
                  <a:gd name="connsiteY1" fmla="*/ 637461 h 649798"/>
                  <a:gd name="connsiteX2" fmla="*/ 12338 w 411264"/>
                  <a:gd name="connsiteY2" fmla="*/ 637461 h 649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1264" h="649798">
                    <a:moveTo>
                      <a:pt x="401395" y="12338"/>
                    </a:moveTo>
                    <a:lnTo>
                      <a:pt x="401395" y="637461"/>
                    </a:lnTo>
                    <a:lnTo>
                      <a:pt x="12338" y="637461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  <p:sp>
            <p:nvSpPr>
              <p:cNvPr id="245" name="Freeform: Shape 55">
                <a:extLst>
                  <a:ext uri="{FF2B5EF4-FFF2-40B4-BE49-F238E27FC236}">
                    <a16:creationId xmlns:a16="http://schemas.microsoft.com/office/drawing/2014/main" id="{37C1CEC0-FD50-4F6F-473C-A7444FE87302}"/>
                  </a:ext>
                </a:extLst>
              </p:cNvPr>
              <p:cNvSpPr/>
              <p:nvPr/>
            </p:nvSpPr>
            <p:spPr>
              <a:xfrm>
                <a:off x="1353184" y="2603554"/>
                <a:ext cx="197407" cy="230308"/>
              </a:xfrm>
              <a:custGeom>
                <a:avLst/>
                <a:gdLst>
                  <a:gd name="connsiteX0" fmla="*/ 190004 w 197407"/>
                  <a:gd name="connsiteY0" fmla="*/ 12338 h 230308"/>
                  <a:gd name="connsiteX1" fmla="*/ 12338 w 197407"/>
                  <a:gd name="connsiteY1" fmla="*/ 12338 h 230308"/>
                  <a:gd name="connsiteX2" fmla="*/ 12338 w 197407"/>
                  <a:gd name="connsiteY2" fmla="*/ 218793 h 23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7407" h="230308">
                    <a:moveTo>
                      <a:pt x="190004" y="12338"/>
                    </a:moveTo>
                    <a:lnTo>
                      <a:pt x="12338" y="12338"/>
                    </a:lnTo>
                    <a:lnTo>
                      <a:pt x="12338" y="218793"/>
                    </a:lnTo>
                  </a:path>
                </a:pathLst>
              </a:custGeom>
              <a:noFill/>
              <a:ln w="15875" cap="flat">
                <a:solidFill>
                  <a:schemeClr val="accent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sz="1500"/>
              </a:p>
            </p:txBody>
          </p:sp>
        </p:grpSp>
        <p:sp>
          <p:nvSpPr>
            <p:cNvPr id="202" name="TextBox 201">
              <a:extLst>
                <a:ext uri="{FF2B5EF4-FFF2-40B4-BE49-F238E27FC236}">
                  <a16:creationId xmlns:a16="http://schemas.microsoft.com/office/drawing/2014/main" id="{B992D028-7798-3CA3-7ADA-0B3E46E247F4}"/>
                </a:ext>
              </a:extLst>
            </p:cNvPr>
            <p:cNvSpPr txBox="1"/>
            <p:nvPr/>
          </p:nvSpPr>
          <p:spPr>
            <a:xfrm>
              <a:off x="4520836" y="3630059"/>
              <a:ext cx="157516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600" dirty="0">
                  <a:ea typeface="Amazon Ember Light" panose="020B0403020204020204" pitchFamily="34" charset="0"/>
                  <a:cs typeface="Amazon Ember Light" panose="020B0403020204020204" pitchFamily="34" charset="0"/>
                </a:rPr>
                <a:t>Big data</a:t>
              </a:r>
            </a:p>
          </p:txBody>
        </p:sp>
      </p:grpSp>
      <p:sp>
        <p:nvSpPr>
          <p:cNvPr id="246" name="Rectangle 245">
            <a:extLst>
              <a:ext uri="{FF2B5EF4-FFF2-40B4-BE49-F238E27FC236}">
                <a16:creationId xmlns:a16="http://schemas.microsoft.com/office/drawing/2014/main" id="{FEF0C07F-336F-CF62-44F9-888B4A082EC6}"/>
              </a:ext>
            </a:extLst>
          </p:cNvPr>
          <p:cNvSpPr/>
          <p:nvPr/>
        </p:nvSpPr>
        <p:spPr>
          <a:xfrm>
            <a:off x="398909" y="849582"/>
            <a:ext cx="9959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ea typeface="Amazon Ember" panose="020B0603020204020204" pitchFamily="34" charset="0"/>
                <a:cs typeface="Amazon Ember" panose="020B0603020204020204" pitchFamily="34" charset="0"/>
              </a:rPr>
              <a:t>Spare Amazon EC2 capacity with savings of </a:t>
            </a:r>
            <a:r>
              <a:rPr lang="en-US" sz="2000" dirty="0">
                <a:solidFill>
                  <a:schemeClr val="accent2"/>
                </a:solidFill>
                <a:ea typeface="Amazon Ember" panose="020B0603020204020204" pitchFamily="34" charset="0"/>
                <a:cs typeface="Amazon Ember" panose="020B0603020204020204" pitchFamily="34" charset="0"/>
              </a:rPr>
              <a:t>up to 90% over On Demand</a:t>
            </a:r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4E3B5B00-6D8C-9EFB-87A2-0ABF6282EC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9" r="24003" b="30355"/>
          <a:stretch/>
        </p:blipFill>
        <p:spPr>
          <a:xfrm>
            <a:off x="8219164" y="4726619"/>
            <a:ext cx="1141452" cy="8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9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293FA4A-5568-E735-1A47-1E65992E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255489"/>
            <a:ext cx="11262360" cy="535531"/>
          </a:xfrm>
        </p:spPr>
        <p:txBody>
          <a:bodyPr/>
          <a:lstStyle/>
          <a:p>
            <a:r>
              <a:rPr lang="en-US" dirty="0">
                <a:latin typeface="+mn-lt"/>
              </a:rPr>
              <a:t>EC2 Spot Interruptions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9B3DF0-3E7B-E6B5-7009-C09330FE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1" y="1162198"/>
            <a:ext cx="10972800" cy="2444602"/>
          </a:xfrm>
        </p:spPr>
        <p:txBody>
          <a:bodyPr>
            <a:normAutofit fontScale="92500" lnSpcReduction="20000"/>
          </a:bodyPr>
          <a:lstStyle/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By the nature of Spot as spare-capacity, instances can be reclaimed if needed by On-Demand 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AWS provides 2-minute notifications to enable you to handle the response in an automated way 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Diversification across instances reduces interruptions</a:t>
            </a:r>
          </a:p>
          <a:p>
            <a:pPr marL="457182" indent="-45718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BC3D55D2-652A-B42F-E846-2600B4D726A5}"/>
              </a:ext>
            </a:extLst>
          </p:cNvPr>
          <p:cNvSpPr/>
          <p:nvPr/>
        </p:nvSpPr>
        <p:spPr>
          <a:xfrm>
            <a:off x="7711992" y="3717824"/>
            <a:ext cx="2561873" cy="2273098"/>
          </a:xfrm>
          <a:prstGeom prst="arc">
            <a:avLst>
              <a:gd name="adj1" fmla="val 12939494"/>
              <a:gd name="adj2" fmla="val 20099756"/>
            </a:avLst>
          </a:prstGeom>
          <a:ln w="28575">
            <a:solidFill>
              <a:srgbClr val="FF960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333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023C1D-34BA-D7BA-8812-4033369AE8B3}"/>
              </a:ext>
            </a:extLst>
          </p:cNvPr>
          <p:cNvSpPr/>
          <p:nvPr/>
        </p:nvSpPr>
        <p:spPr>
          <a:xfrm>
            <a:off x="7162192" y="5519305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C6B2764-1D7A-0B85-DF08-77B128238779}"/>
              </a:ext>
            </a:extLst>
          </p:cNvPr>
          <p:cNvSpPr/>
          <p:nvPr/>
        </p:nvSpPr>
        <p:spPr>
          <a:xfrm>
            <a:off x="7184743" y="5455805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531D34-0AAB-8E78-6530-0DDB750EDAFD}"/>
              </a:ext>
            </a:extLst>
          </p:cNvPr>
          <p:cNvSpPr/>
          <p:nvPr/>
        </p:nvSpPr>
        <p:spPr>
          <a:xfrm>
            <a:off x="7184743" y="5352983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5CFAA56-01BE-D1AD-DCC9-8FCCC1AA809B}"/>
              </a:ext>
            </a:extLst>
          </p:cNvPr>
          <p:cNvSpPr/>
          <p:nvPr/>
        </p:nvSpPr>
        <p:spPr>
          <a:xfrm>
            <a:off x="7184743" y="5250162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591D314-A0BF-3BAF-D3F3-B525BDEAFE10}"/>
              </a:ext>
            </a:extLst>
          </p:cNvPr>
          <p:cNvSpPr/>
          <p:nvPr/>
        </p:nvSpPr>
        <p:spPr>
          <a:xfrm>
            <a:off x="7184743" y="5147340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59E00C-CD30-9FED-73E7-37238039EDE1}"/>
              </a:ext>
            </a:extLst>
          </p:cNvPr>
          <p:cNvSpPr/>
          <p:nvPr/>
        </p:nvSpPr>
        <p:spPr>
          <a:xfrm>
            <a:off x="7184743" y="5044518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C9BCFD3-11E1-7F1D-CE54-ECB9817F91CA}"/>
              </a:ext>
            </a:extLst>
          </p:cNvPr>
          <p:cNvSpPr/>
          <p:nvPr/>
        </p:nvSpPr>
        <p:spPr>
          <a:xfrm>
            <a:off x="7184743" y="4941697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chemeClr val="accent2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bg1"/>
                </a:solidFill>
              </a:rPr>
              <a:t>c6i.</a:t>
            </a:r>
            <a:br>
              <a:rPr lang="en-US" sz="1333" dirty="0">
                <a:solidFill>
                  <a:schemeClr val="bg1"/>
                </a:solidFill>
              </a:rPr>
            </a:br>
            <a:r>
              <a:rPr lang="en-US" sz="1333" dirty="0">
                <a:solidFill>
                  <a:schemeClr val="bg1"/>
                </a:solidFill>
              </a:rPr>
              <a:t>12xlarge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FE9FAA5-373C-E564-9B10-4D3C03B55A7C}"/>
              </a:ext>
            </a:extLst>
          </p:cNvPr>
          <p:cNvGrpSpPr/>
          <p:nvPr/>
        </p:nvGrpSpPr>
        <p:grpSpPr>
          <a:xfrm>
            <a:off x="7184743" y="4324767"/>
            <a:ext cx="1083206" cy="1597314"/>
            <a:chOff x="701983" y="2668937"/>
            <a:chExt cx="1299847" cy="1916777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D0BAF4A-4734-066E-EC66-EA246E86C784}"/>
                </a:ext>
              </a:extLst>
            </p:cNvPr>
            <p:cNvSpPr/>
            <p:nvPr/>
          </p:nvSpPr>
          <p:spPr>
            <a:xfrm>
              <a:off x="701983" y="3285867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7923B020-B6CB-4BEB-24DE-A72755938E3D}"/>
                </a:ext>
              </a:extLst>
            </p:cNvPr>
            <p:cNvSpPr/>
            <p:nvPr/>
          </p:nvSpPr>
          <p:spPr>
            <a:xfrm>
              <a:off x="701983" y="3162481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3F84B395-4697-B98F-A19F-A910F9DBAE36}"/>
                </a:ext>
              </a:extLst>
            </p:cNvPr>
            <p:cNvSpPr/>
            <p:nvPr/>
          </p:nvSpPr>
          <p:spPr>
            <a:xfrm>
              <a:off x="701983" y="3039095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D9629D11-D687-A375-DD02-A7D3D6A3C4C5}"/>
                </a:ext>
              </a:extLst>
            </p:cNvPr>
            <p:cNvSpPr/>
            <p:nvPr/>
          </p:nvSpPr>
          <p:spPr>
            <a:xfrm>
              <a:off x="701983" y="2915709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7CC178BD-EA9B-91B7-E71A-7B687C453628}"/>
                </a:ext>
              </a:extLst>
            </p:cNvPr>
            <p:cNvSpPr/>
            <p:nvPr/>
          </p:nvSpPr>
          <p:spPr>
            <a:xfrm>
              <a:off x="701983" y="2792323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1911A652-CC2F-78BD-29EA-610A8337B784}"/>
                </a:ext>
              </a:extLst>
            </p:cNvPr>
            <p:cNvSpPr/>
            <p:nvPr/>
          </p:nvSpPr>
          <p:spPr>
            <a:xfrm>
              <a:off x="701983" y="2668937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2">
                  <a:lumMod val="90000"/>
                </a:schemeClr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</p:grp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8F52DE18-A973-62F5-32CB-F88416198402}"/>
              </a:ext>
            </a:extLst>
          </p:cNvPr>
          <p:cNvSpPr/>
          <p:nvPr/>
        </p:nvSpPr>
        <p:spPr>
          <a:xfrm>
            <a:off x="10030049" y="4274348"/>
            <a:ext cx="1083206" cy="1083206"/>
          </a:xfrm>
          <a:prstGeom prst="roundRect">
            <a:avLst>
              <a:gd name="adj" fmla="val 7738"/>
            </a:avLst>
          </a:prstGeom>
          <a:solidFill>
            <a:srgbClr val="1E1E60"/>
          </a:solidFill>
          <a:ln w="28575">
            <a:solidFill>
              <a:srgbClr val="FF9601"/>
            </a:solidFill>
          </a:ln>
          <a:scene3d>
            <a:camera prst="orthographicFront">
              <a:rot lat="2984754" lon="19013139" rev="190481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000"/>
              </a:spcAft>
            </a:pPr>
            <a:r>
              <a:rPr lang="en-US" sz="1333" dirty="0">
                <a:solidFill>
                  <a:schemeClr val="tx1"/>
                </a:solidFill>
              </a:rPr>
              <a:t>c6i.</a:t>
            </a:r>
            <a:br>
              <a:rPr lang="en-US" sz="1333" dirty="0">
                <a:solidFill>
                  <a:schemeClr val="tx1"/>
                </a:solidFill>
              </a:rPr>
            </a:br>
            <a:r>
              <a:rPr lang="en-US" sz="1333" dirty="0">
                <a:solidFill>
                  <a:schemeClr val="tx1"/>
                </a:solidFill>
              </a:rPr>
              <a:t>12xlarge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3C2B1AD-18A7-3924-35F1-4FC773FB4D60}"/>
              </a:ext>
            </a:extLst>
          </p:cNvPr>
          <p:cNvGrpSpPr/>
          <p:nvPr/>
        </p:nvGrpSpPr>
        <p:grpSpPr>
          <a:xfrm>
            <a:off x="7190167" y="4331957"/>
            <a:ext cx="1083206" cy="1597314"/>
            <a:chOff x="701983" y="2668937"/>
            <a:chExt cx="1299847" cy="1916777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FF40BAF7-B0A8-D029-DB0C-3EFD6970BCDD}"/>
                </a:ext>
              </a:extLst>
            </p:cNvPr>
            <p:cNvSpPr/>
            <p:nvPr/>
          </p:nvSpPr>
          <p:spPr>
            <a:xfrm>
              <a:off x="701983" y="3285867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169C9DF3-C359-55F7-4229-7D89C8C8CCF2}"/>
                </a:ext>
              </a:extLst>
            </p:cNvPr>
            <p:cNvSpPr/>
            <p:nvPr/>
          </p:nvSpPr>
          <p:spPr>
            <a:xfrm>
              <a:off x="701983" y="3162481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081A190E-4C2A-5B46-DE2A-51CBA80BEB33}"/>
                </a:ext>
              </a:extLst>
            </p:cNvPr>
            <p:cNvSpPr/>
            <p:nvPr/>
          </p:nvSpPr>
          <p:spPr>
            <a:xfrm>
              <a:off x="701983" y="3039095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E286869-8118-6C7B-59BD-46E9033DE3CE}"/>
                </a:ext>
              </a:extLst>
            </p:cNvPr>
            <p:cNvSpPr/>
            <p:nvPr/>
          </p:nvSpPr>
          <p:spPr>
            <a:xfrm>
              <a:off x="701983" y="2915709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2" name="Rounded Rectangle 51">
              <a:extLst>
                <a:ext uri="{FF2B5EF4-FFF2-40B4-BE49-F238E27FC236}">
                  <a16:creationId xmlns:a16="http://schemas.microsoft.com/office/drawing/2014/main" id="{87F1836B-C558-7012-5252-94E9F9BB11A2}"/>
                </a:ext>
              </a:extLst>
            </p:cNvPr>
            <p:cNvSpPr/>
            <p:nvPr/>
          </p:nvSpPr>
          <p:spPr>
            <a:xfrm>
              <a:off x="701983" y="2792323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C4CC3F4B-AD76-8692-BA31-0CC66CF1205C}"/>
                </a:ext>
              </a:extLst>
            </p:cNvPr>
            <p:cNvSpPr/>
            <p:nvPr/>
          </p:nvSpPr>
          <p:spPr>
            <a:xfrm>
              <a:off x="701983" y="2668937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E9930C9-B935-9050-CE41-00220E76F0AD}"/>
              </a:ext>
            </a:extLst>
          </p:cNvPr>
          <p:cNvGrpSpPr/>
          <p:nvPr/>
        </p:nvGrpSpPr>
        <p:grpSpPr>
          <a:xfrm>
            <a:off x="7184743" y="4016302"/>
            <a:ext cx="1083206" cy="1288849"/>
            <a:chOff x="701983" y="2298779"/>
            <a:chExt cx="1299847" cy="1546619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4B2F5F8F-C50D-EFD5-5F01-910642737CBD}"/>
                </a:ext>
              </a:extLst>
            </p:cNvPr>
            <p:cNvSpPr/>
            <p:nvPr/>
          </p:nvSpPr>
          <p:spPr>
            <a:xfrm>
              <a:off x="701983" y="2545551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8F2E2108-AC88-DB64-3CD1-B703A15A577B}"/>
                </a:ext>
              </a:extLst>
            </p:cNvPr>
            <p:cNvSpPr/>
            <p:nvPr/>
          </p:nvSpPr>
          <p:spPr>
            <a:xfrm>
              <a:off x="701983" y="2422165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ACE2B98C-5B83-84BE-2F1C-280B93088BA2}"/>
                </a:ext>
              </a:extLst>
            </p:cNvPr>
            <p:cNvSpPr/>
            <p:nvPr/>
          </p:nvSpPr>
          <p:spPr>
            <a:xfrm>
              <a:off x="701983" y="2298779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D6D5765-3E72-8AC1-7982-912E314F34F9}"/>
              </a:ext>
            </a:extLst>
          </p:cNvPr>
          <p:cNvGrpSpPr/>
          <p:nvPr/>
        </p:nvGrpSpPr>
        <p:grpSpPr>
          <a:xfrm>
            <a:off x="7192687" y="4022573"/>
            <a:ext cx="1083206" cy="1288849"/>
            <a:chOff x="701983" y="2298779"/>
            <a:chExt cx="1299847" cy="1546619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FC4B7AC4-D897-C6DF-4FE5-770561AD99E1}"/>
                </a:ext>
              </a:extLst>
            </p:cNvPr>
            <p:cNvSpPr/>
            <p:nvPr/>
          </p:nvSpPr>
          <p:spPr>
            <a:xfrm>
              <a:off x="701983" y="2545551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accent2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156" name="Rounded Rectangle 155">
              <a:extLst>
                <a:ext uri="{FF2B5EF4-FFF2-40B4-BE49-F238E27FC236}">
                  <a16:creationId xmlns:a16="http://schemas.microsoft.com/office/drawing/2014/main" id="{0A5CF099-3D30-8248-4DD5-75922414D302}"/>
                </a:ext>
              </a:extLst>
            </p:cNvPr>
            <p:cNvSpPr/>
            <p:nvPr/>
          </p:nvSpPr>
          <p:spPr>
            <a:xfrm>
              <a:off x="701983" y="2422165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bg1"/>
                  </a:solidFill>
                </a:rPr>
                <a:t>c6i.</a:t>
              </a:r>
              <a:br>
                <a:rPr lang="en-US" sz="1333" dirty="0">
                  <a:solidFill>
                    <a:schemeClr val="bg1"/>
                  </a:solidFill>
                </a:rPr>
              </a:br>
              <a:r>
                <a:rPr lang="en-US" sz="1333" dirty="0">
                  <a:solidFill>
                    <a:schemeClr val="bg1"/>
                  </a:solidFill>
                </a:rPr>
                <a:t>12xlarge</a:t>
              </a:r>
            </a:p>
          </p:txBody>
        </p:sp>
        <p:sp>
          <p:nvSpPr>
            <p:cNvPr id="157" name="Rounded Rectangle 156">
              <a:extLst>
                <a:ext uri="{FF2B5EF4-FFF2-40B4-BE49-F238E27FC236}">
                  <a16:creationId xmlns:a16="http://schemas.microsoft.com/office/drawing/2014/main" id="{0EE18092-7BEF-3A94-84BF-24608861173E}"/>
                </a:ext>
              </a:extLst>
            </p:cNvPr>
            <p:cNvSpPr/>
            <p:nvPr/>
          </p:nvSpPr>
          <p:spPr>
            <a:xfrm>
              <a:off x="701983" y="2298779"/>
              <a:ext cx="1299847" cy="1299847"/>
            </a:xfrm>
            <a:prstGeom prst="roundRect">
              <a:avLst>
                <a:gd name="adj" fmla="val 7738"/>
              </a:avLst>
            </a:prstGeom>
            <a:solidFill>
              <a:srgbClr val="1E1E60"/>
            </a:solidFill>
            <a:ln w="28575">
              <a:solidFill>
                <a:schemeClr val="bg1"/>
              </a:solidFill>
            </a:ln>
            <a:scene3d>
              <a:camera prst="orthographicFront">
                <a:rot lat="2984754" lon="19013139" rev="190481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US" sz="1333" dirty="0">
                  <a:solidFill>
                    <a:schemeClr val="tx1"/>
                  </a:solidFill>
                </a:rPr>
                <a:t>c6i.</a:t>
              </a:r>
              <a:br>
                <a:rPr lang="en-US" sz="1333" dirty="0">
                  <a:solidFill>
                    <a:schemeClr val="tx1"/>
                  </a:solidFill>
                </a:rPr>
              </a:br>
              <a:r>
                <a:rPr lang="en-US" sz="1333" dirty="0">
                  <a:solidFill>
                    <a:schemeClr val="tx1"/>
                  </a:solidFill>
                </a:rPr>
                <a:t>12xlarge</a:t>
              </a:r>
            </a:p>
          </p:txBody>
        </p:sp>
      </p:grpSp>
      <p:pic>
        <p:nvPicPr>
          <p:cNvPr id="158" name="Graphic 157" descr="Warning">
            <a:extLst>
              <a:ext uri="{FF2B5EF4-FFF2-40B4-BE49-F238E27FC236}">
                <a16:creationId xmlns:a16="http://schemas.microsoft.com/office/drawing/2014/main" id="{6B8E2AEF-0393-06E2-678F-06167BB5E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0566" y="4862444"/>
            <a:ext cx="462743" cy="442732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23E5195B-237D-7551-039A-8D6856D8D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9351" y="4886133"/>
            <a:ext cx="462743" cy="400210"/>
          </a:xfrm>
          <a:prstGeom prst="rect">
            <a:avLst/>
          </a:prstGeom>
        </p:spPr>
      </p:pic>
      <p:grpSp>
        <p:nvGrpSpPr>
          <p:cNvPr id="160" name="Group 159">
            <a:extLst>
              <a:ext uri="{FF2B5EF4-FFF2-40B4-BE49-F238E27FC236}">
                <a16:creationId xmlns:a16="http://schemas.microsoft.com/office/drawing/2014/main" id="{1C241171-AE4D-1C63-ABD3-558887134CB4}"/>
              </a:ext>
            </a:extLst>
          </p:cNvPr>
          <p:cNvGrpSpPr/>
          <p:nvPr/>
        </p:nvGrpSpPr>
        <p:grpSpPr>
          <a:xfrm>
            <a:off x="9206327" y="3761911"/>
            <a:ext cx="2561873" cy="2087723"/>
            <a:chOff x="3127884" y="1993511"/>
            <a:chExt cx="3074247" cy="2505268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8E180686-A727-AFF9-2E29-F3E867E24780}"/>
                </a:ext>
              </a:extLst>
            </p:cNvPr>
            <p:cNvSpPr/>
            <p:nvPr/>
          </p:nvSpPr>
          <p:spPr>
            <a:xfrm>
              <a:off x="3852553" y="2218221"/>
              <a:ext cx="1849936" cy="2280558"/>
            </a:xfrm>
            <a:prstGeom prst="ellipse">
              <a:avLst/>
            </a:prstGeom>
            <a:noFill/>
            <a:ln w="57150">
              <a:solidFill>
                <a:schemeClr val="accent2">
                  <a:lumMod val="50000"/>
                </a:schemeClr>
              </a:solidFill>
              <a:prstDash val="sysDot"/>
            </a:ln>
            <a:scene3d>
              <a:camera prst="isometricOffAxis2Top">
                <a:rot lat="18664799" lon="2041235" rev="1908930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6200" tIns="38100" rIns="76200" bIns="381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1000"/>
                </a:spcAft>
              </a:pPr>
              <a:endParaRPr lang="en-US" sz="1500" dirty="0" err="1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2F4061B-A558-0B92-D120-B25CA46018E3}"/>
                </a:ext>
              </a:extLst>
            </p:cNvPr>
            <p:cNvSpPr/>
            <p:nvPr/>
          </p:nvSpPr>
          <p:spPr>
            <a:xfrm>
              <a:off x="3127884" y="1993511"/>
              <a:ext cx="3074247" cy="2291421"/>
            </a:xfrm>
            <a:prstGeom prst="rect">
              <a:avLst/>
            </a:prstGeom>
          </p:spPr>
          <p:txBody>
            <a:bodyPr wrap="square">
              <a:prstTxWarp prst="textArchDown">
                <a:avLst>
                  <a:gd name="adj" fmla="val 21389398"/>
                </a:avLst>
              </a:prstTxWarp>
              <a:spAutoFit/>
            </a:bodyPr>
            <a:lstStyle/>
            <a:p>
              <a:pPr algn="ctr" defTabSz="609576" eaLnBrk="0" fontAlgn="base" hangingPunct="0">
                <a:spcBef>
                  <a:spcPct val="0"/>
                </a:spcBef>
                <a:spcAft>
                  <a:spcPts val="1600"/>
                </a:spcAft>
                <a:defRPr/>
              </a:pPr>
              <a:r>
                <a:rPr lang="en-US" sz="1000" dirty="0">
                  <a:ea typeface="Amazon Ember" panose="020B0603020204020204" pitchFamily="34" charset="0"/>
                  <a:cs typeface="Amazon Ember" panose="020B0603020204020204" pitchFamily="34" charset="0"/>
                </a:rPr>
                <a:t>Instance reclaim in 2 mins</a:t>
              </a:r>
              <a:endParaRPr lang="en-US" sz="917" dirty="0">
                <a:ea typeface="Amazon Ember" panose="020B0603020204020204" pitchFamily="34" charset="0"/>
                <a:cs typeface="Amazon Ember" panose="020B0603020204020204" pitchFamily="34" charset="0"/>
              </a:endParaRPr>
            </a:p>
          </p:txBody>
        </p:sp>
      </p:grp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4B5ABE23-C360-9CF6-19E6-67A79033BC4E}"/>
              </a:ext>
            </a:extLst>
          </p:cNvPr>
          <p:cNvSpPr txBox="1">
            <a:spLocks/>
          </p:cNvSpPr>
          <p:nvPr/>
        </p:nvSpPr>
        <p:spPr>
          <a:xfrm>
            <a:off x="423800" y="4181704"/>
            <a:ext cx="6684327" cy="1331329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2857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6286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mazon Ember" panose="020B0603020204020204" pitchFamily="34" charset="0"/>
              <a:buNone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143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Historically, </a:t>
            </a:r>
            <a:r>
              <a:rPr lang="en-US" sz="2667" b="1" i="1" dirty="0"/>
              <a:t>95%</a:t>
            </a:r>
            <a:r>
              <a:rPr lang="en-US" sz="2667" dirty="0"/>
              <a:t> of the Spot instances launched in the last 3 months completed without interruption</a:t>
            </a:r>
          </a:p>
        </p:txBody>
      </p:sp>
    </p:spTree>
    <p:extLst>
      <p:ext uri="{BB962C8B-B14F-4D97-AF65-F5344CB8AC3E}">
        <p14:creationId xmlns:p14="http://schemas.microsoft.com/office/powerpoint/2010/main" val="3144514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293FA4A-5568-E735-1A47-1E65992E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1" y="255489"/>
            <a:ext cx="11262360" cy="535531"/>
          </a:xfrm>
        </p:spPr>
        <p:txBody>
          <a:bodyPr/>
          <a:lstStyle/>
          <a:p>
            <a:r>
              <a:rPr lang="en-US" dirty="0">
                <a:latin typeface="+mn-lt"/>
              </a:rPr>
              <a:t>A better way to leverage Spot?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39B3DF0-3E7B-E6B5-7009-C09330FE1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1" y="1162198"/>
            <a:ext cx="10972800" cy="2444602"/>
          </a:xfrm>
        </p:spPr>
        <p:txBody>
          <a:bodyPr>
            <a:normAutofit/>
          </a:bodyPr>
          <a:lstStyle/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An up to 90% discount on EC2 is great, but you won’t see cost benefits if you have to re-run your job after Spot reclamations</a:t>
            </a:r>
          </a:p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Not all software comes with memory checkpointing built-in</a:t>
            </a:r>
          </a:p>
          <a:p>
            <a:pPr>
              <a:buClr>
                <a:schemeClr val="accent1"/>
              </a:buClr>
            </a:pPr>
            <a:endParaRPr lang="en-US" sz="2667" dirty="0"/>
          </a:p>
          <a:p>
            <a:pPr marL="457182" indent="-457182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161F130-3C1B-6A25-0900-551976578E1A}"/>
              </a:ext>
            </a:extLst>
          </p:cNvPr>
          <p:cNvSpPr txBox="1">
            <a:spLocks/>
          </p:cNvSpPr>
          <p:nvPr/>
        </p:nvSpPr>
        <p:spPr>
          <a:xfrm>
            <a:off x="472441" y="3251200"/>
            <a:ext cx="10972800" cy="2444602"/>
          </a:xfrm>
          <a:prstGeom prst="rect">
            <a:avLst/>
          </a:prstGeom>
        </p:spPr>
        <p:txBody>
          <a:bodyPr vert="horz" wrap="square" lIns="0" tIns="45720" rIns="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1pPr>
            <a:lvl2pPr marL="2857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SzPct val="90000"/>
              <a:buFont typeface="Wingdings" panose="05000000000000000000" pitchFamily="2" charset="2"/>
              <a:buNone/>
              <a:defRPr sz="24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2pPr>
            <a:lvl3pPr marL="62865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mazon Ember" panose="020B0603020204020204" pitchFamily="34" charset="0"/>
              <a:buNone/>
              <a:defRPr sz="20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3pPr>
            <a:lvl4pPr marL="9144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4pPr>
            <a:lvl5pPr marL="114300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Amazon Ember Display" panose="020F06030202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82" indent="-457182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667" dirty="0"/>
              <a:t>3</a:t>
            </a:r>
            <a:r>
              <a:rPr lang="en-US" sz="2667" baseline="30000" dirty="0"/>
              <a:t>rd</a:t>
            </a:r>
            <a:r>
              <a:rPr lang="en-US" sz="2667" dirty="0"/>
              <a:t> Party AWS Partners, like MemVerge, provide software to solve this problem</a:t>
            </a:r>
          </a:p>
          <a:p>
            <a:pPr>
              <a:buClr>
                <a:schemeClr val="accent1"/>
              </a:buClr>
            </a:pPr>
            <a:endParaRPr lang="en-US" sz="2667" dirty="0"/>
          </a:p>
          <a:p>
            <a:pPr marL="457182" indent="-457182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603504-83FE-4C89-9082-0FC60D8E3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41" y="3948211"/>
            <a:ext cx="26543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3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51A91F6-C016-DED8-8889-121F8C6C04A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Patrick Guha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7785F7-BF34-7A95-6E9D-E27E76815D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9124" y="3990975"/>
            <a:ext cx="3419476" cy="911019"/>
          </a:xfrm>
        </p:spPr>
        <p:txBody>
          <a:bodyPr/>
          <a:lstStyle/>
          <a:p>
            <a:r>
              <a:rPr lang="en-US" dirty="0">
                <a:hlinkClick r:id="rId3"/>
              </a:rPr>
              <a:t>patrguha@amazon.com</a:t>
            </a:r>
            <a:endParaRPr lang="en-US" dirty="0"/>
          </a:p>
          <a:p>
            <a:r>
              <a:rPr lang="en-US" dirty="0">
                <a:hlinkClick r:id="rId4"/>
              </a:rPr>
              <a:t>www.linkedin.com/in/patrickguha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3D5F3-27F0-0D19-54BB-36FD207566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02011" y="3990975"/>
            <a:ext cx="1981201" cy="31393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386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26966"/>
            <a:ext cx="10972800" cy="535531"/>
          </a:xfrm>
        </p:spPr>
        <p:txBody>
          <a:bodyPr/>
          <a:lstStyle/>
          <a:p>
            <a:r>
              <a:rPr lang="en-US" b="1" dirty="0"/>
              <a:t>What is cloud computing?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9481" y="2730501"/>
            <a:ext cx="9117420" cy="20954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Cloud computing is the on-demand delivery of IT resources and applications over the Internet with pay-as-you-go pricing.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41169E-FB65-B567-1852-365087B1F6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902" y="344255"/>
            <a:ext cx="1463498" cy="9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1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380" y="161545"/>
            <a:ext cx="10972800" cy="535531"/>
          </a:xfrm>
        </p:spPr>
        <p:txBody>
          <a:bodyPr/>
          <a:lstStyle/>
          <a:p>
            <a:r>
              <a:rPr lang="en-US" b="1" dirty="0"/>
              <a:t>What is AWS?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380" y="1193801"/>
            <a:ext cx="11076847" cy="5384798"/>
          </a:xfrm>
        </p:spPr>
        <p:txBody>
          <a:bodyPr>
            <a:normAutofit/>
          </a:bodyPr>
          <a:lstStyle/>
          <a:p>
            <a:r>
              <a:rPr lang="en-US" sz="2667" dirty="0"/>
              <a:t>AWS provides a highly reliable, scalable, low-cost infrastructure platform in the cloud that powers millions of businesses in over 245 countries and territories around the world. </a:t>
            </a:r>
            <a:br>
              <a:rPr lang="en-US" sz="2667" dirty="0"/>
            </a:br>
            <a:endParaRPr lang="en-US" sz="2667" dirty="0"/>
          </a:p>
          <a:p>
            <a:r>
              <a:rPr lang="en-US" sz="2667" dirty="0"/>
              <a:t>Benefits</a:t>
            </a:r>
          </a:p>
          <a:p>
            <a:pPr marL="62865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Low Cost</a:t>
            </a:r>
          </a:p>
          <a:p>
            <a:pPr marL="62865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Elasticity &amp; Agility</a:t>
            </a:r>
          </a:p>
          <a:p>
            <a:pPr marL="62865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Open &amp; Flexible</a:t>
            </a:r>
          </a:p>
          <a:p>
            <a:pPr marL="62865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Secure</a:t>
            </a:r>
          </a:p>
          <a:p>
            <a:pPr marL="628650" lvl="1" indent="-34290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/>
              <a:t> Global Reach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D1C8EB-EF63-2A43-AE15-7B8E38E73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17711" y="2880782"/>
            <a:ext cx="2772327" cy="278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78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133" y="218174"/>
            <a:ext cx="10972800" cy="535531"/>
          </a:xfrm>
        </p:spPr>
        <p:txBody>
          <a:bodyPr/>
          <a:lstStyle/>
          <a:p>
            <a:r>
              <a:rPr lang="en-US" sz="3200" dirty="0"/>
              <a:t>How AWS can help your research</a:t>
            </a:r>
            <a:endParaRPr lang="en-US" b="1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FE8892-7161-0A4D-9C9F-518A79A62EDE}"/>
              </a:ext>
            </a:extLst>
          </p:cNvPr>
          <p:cNvGrpSpPr/>
          <p:nvPr/>
        </p:nvGrpSpPr>
        <p:grpSpPr>
          <a:xfrm>
            <a:off x="59118" y="933770"/>
            <a:ext cx="12073763" cy="4990459"/>
            <a:chOff x="500308" y="1404226"/>
            <a:chExt cx="11000105" cy="47990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F475441-70AA-3228-E131-F8A8F6348389}"/>
                </a:ext>
              </a:extLst>
            </p:cNvPr>
            <p:cNvGrpSpPr/>
            <p:nvPr/>
          </p:nvGrpSpPr>
          <p:grpSpPr>
            <a:xfrm>
              <a:off x="654090" y="1439359"/>
              <a:ext cx="3450096" cy="2289484"/>
              <a:chOff x="738335" y="1439359"/>
              <a:chExt cx="3450096" cy="2289484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56E655-036A-F3BA-2C7B-3310F446C9F1}"/>
                  </a:ext>
                </a:extLst>
              </p:cNvPr>
              <p:cNvSpPr txBox="1"/>
              <p:nvPr/>
            </p:nvSpPr>
            <p:spPr>
              <a:xfrm>
                <a:off x="738335" y="2769899"/>
                <a:ext cx="3450096" cy="958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Science, not servers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Use compute when you need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it to do large-scale analysis </a:t>
                </a: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817A4C1-3E9F-23D3-BA53-27D0A695D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7635" y="1439359"/>
                <a:ext cx="1364775" cy="1371600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AC9E84C-7BBA-BA5D-038F-7589490C95C4}"/>
                </a:ext>
              </a:extLst>
            </p:cNvPr>
            <p:cNvGrpSpPr/>
            <p:nvPr/>
          </p:nvGrpSpPr>
          <p:grpSpPr>
            <a:xfrm>
              <a:off x="7782835" y="1404226"/>
              <a:ext cx="3717578" cy="2202594"/>
              <a:chOff x="7915622" y="1470787"/>
              <a:chExt cx="3717578" cy="220259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037F3D-E1A1-F793-0CD4-78AF399B4A71}"/>
                  </a:ext>
                </a:extLst>
              </p:cNvPr>
              <p:cNvSpPr txBox="1"/>
              <p:nvPr/>
            </p:nvSpPr>
            <p:spPr>
              <a:xfrm>
                <a:off x="7915622" y="2842388"/>
                <a:ext cx="3717578" cy="830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Share effort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Leverage work done by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other scientists to save time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92C5598-4925-698C-305D-0F69311BD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88611" y="1470787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213DAE3-15EA-80A2-9986-75E883ECFC31}"/>
                </a:ext>
              </a:extLst>
            </p:cNvPr>
            <p:cNvGrpSpPr/>
            <p:nvPr/>
          </p:nvGrpSpPr>
          <p:grpSpPr>
            <a:xfrm>
              <a:off x="8113570" y="3895866"/>
              <a:ext cx="3056108" cy="2307408"/>
              <a:chOff x="8300381" y="3871056"/>
              <a:chExt cx="3056108" cy="2307408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1793D5-16AA-3811-E5A2-FC9C725C4EEB}"/>
                  </a:ext>
                </a:extLst>
              </p:cNvPr>
              <p:cNvSpPr txBox="1"/>
              <p:nvPr/>
            </p:nvSpPr>
            <p:spPr>
              <a:xfrm>
                <a:off x="8300381" y="5219520"/>
                <a:ext cx="3056108" cy="958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Security</a:t>
                </a:r>
                <a:endParaRPr lang="en-US" sz="1920" dirty="0">
                  <a:latin typeface="Amazon Ember" panose="020B0603020204020204" pitchFamily="34" charset="0"/>
                  <a:ea typeface="Amazon Ember" panose="020B0603020204020204" pitchFamily="34" charset="0"/>
                  <a:cs typeface="Amazon Ember" panose="020B0603020204020204" pitchFamily="34" charset="0"/>
                </a:endParaRP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 collection of tools to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protect data and privacy 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E5E98F65-BC1B-696C-C5CC-87C111E9F6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2635" y="3871056"/>
                <a:ext cx="1371600" cy="1371600"/>
              </a:xfrm>
              <a:prstGeom prst="rect">
                <a:avLst/>
              </a:pr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DF9BCA-120F-74AE-8B6E-9F3490A514D0}"/>
                </a:ext>
              </a:extLst>
            </p:cNvPr>
            <p:cNvGrpSpPr/>
            <p:nvPr/>
          </p:nvGrpSpPr>
          <p:grpSpPr>
            <a:xfrm>
              <a:off x="4104186" y="3944587"/>
              <a:ext cx="3841052" cy="2194512"/>
              <a:chOff x="4318430" y="3903947"/>
              <a:chExt cx="3841052" cy="2194512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155879B-1DBD-2FE6-2444-64F0D8D7B1B6}"/>
                  </a:ext>
                </a:extLst>
              </p:cNvPr>
              <p:cNvSpPr txBox="1"/>
              <p:nvPr/>
            </p:nvSpPr>
            <p:spPr>
              <a:xfrm>
                <a:off x="4318430" y="5267466"/>
                <a:ext cx="3841052" cy="830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State-of-the-art analytics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Use data science methods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in your research</a:t>
                </a: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AD7B4A67-EA52-3B4C-3210-0499241A6E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56568" y="3903947"/>
                <a:ext cx="1364776" cy="13716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E161C8-1EFC-F285-D195-D17C3EEF066E}"/>
                </a:ext>
              </a:extLst>
            </p:cNvPr>
            <p:cNvGrpSpPr/>
            <p:nvPr/>
          </p:nvGrpSpPr>
          <p:grpSpPr>
            <a:xfrm>
              <a:off x="4019025" y="1456395"/>
              <a:ext cx="4011372" cy="2272448"/>
              <a:chOff x="4111339" y="1514909"/>
              <a:chExt cx="4011372" cy="227244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29C737C-2B0B-72F6-6E56-4C8F680D4544}"/>
                  </a:ext>
                </a:extLst>
              </p:cNvPr>
              <p:cNvSpPr txBox="1"/>
              <p:nvPr/>
            </p:nvSpPr>
            <p:spPr>
              <a:xfrm>
                <a:off x="4111339" y="2828413"/>
                <a:ext cx="4011372" cy="9589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Collaboration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Access data sets that span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institutions</a:t>
                </a:r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63522DF-039F-A95A-DC0D-86CEE3CF0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5991" y="1514909"/>
                <a:ext cx="1364775" cy="1371600"/>
              </a:xfrm>
              <a:prstGeom prst="rect">
                <a:avLst/>
              </a:prstGeom>
            </p:spPr>
          </p:pic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ED96E3E-7BD3-8179-998D-284DB1B4B0B2}"/>
                </a:ext>
              </a:extLst>
            </p:cNvPr>
            <p:cNvGrpSpPr/>
            <p:nvPr/>
          </p:nvGrpSpPr>
          <p:grpSpPr>
            <a:xfrm>
              <a:off x="500308" y="3895866"/>
              <a:ext cx="3516868" cy="2202593"/>
              <a:chOff x="801562" y="3895866"/>
              <a:chExt cx="3516868" cy="2202593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E7DF2F1-FC5A-9577-20BF-0400501355B0}"/>
                  </a:ext>
                </a:extLst>
              </p:cNvPr>
              <p:cNvSpPr txBox="1"/>
              <p:nvPr/>
            </p:nvSpPr>
            <p:spPr>
              <a:xfrm>
                <a:off x="801562" y="5267466"/>
                <a:ext cx="3516868" cy="8309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4862" tIns="54862" rIns="54862" bIns="54862" numCol="1" spcCol="38100" rtlCol="0" anchor="t">
                <a:spAutoFit/>
              </a:bodyPr>
              <a:lstStyle/>
              <a:p>
                <a:pPr algn="ctr" rtl="0" latinLnBrk="1" hangingPunct="0"/>
                <a:r>
                  <a:rPr lang="en-US" sz="1920" dirty="0">
                    <a:solidFill>
                      <a:srgbClr val="FF8A0F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Reproduce research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 common platform for </a:t>
                </a:r>
              </a:p>
              <a:p>
                <a:pPr algn="ctr" rtl="0" latinLnBrk="1" hangingPunct="0"/>
                <a:r>
                  <a:rPr lang="en-US" sz="1920" dirty="0"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reproducing scientific analyses 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2AB57F9E-9574-C14C-2C09-5C8B1D241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4196" y="3895866"/>
                <a:ext cx="1371600" cy="1371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889278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53FA8-F844-DA01-4A10-426B6F81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6342"/>
            <a:ext cx="7543800" cy="757130"/>
          </a:xfrm>
        </p:spPr>
        <p:txBody>
          <a:bodyPr/>
          <a:lstStyle/>
          <a:p>
            <a:r>
              <a:rPr lang="en-US" dirty="0"/>
              <a:t>AWS Global Reach</a:t>
            </a:r>
          </a:p>
        </p:txBody>
      </p:sp>
    </p:spTree>
    <p:extLst>
      <p:ext uri="{BB962C8B-B14F-4D97-AF65-F5344CB8AC3E}">
        <p14:creationId xmlns:p14="http://schemas.microsoft.com/office/powerpoint/2010/main" val="46206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Map">
            <a:extLst>
              <a:ext uri="{FF2B5EF4-FFF2-40B4-BE49-F238E27FC236}">
                <a16:creationId xmlns:a16="http://schemas.microsoft.com/office/drawing/2014/main" id="{D9B98095-9DAB-40F5-8737-3134FA9F6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894" y="894874"/>
            <a:ext cx="10650663" cy="5338411"/>
          </a:xfrm>
          <a:prstGeom prst="rect">
            <a:avLst/>
          </a:prstGeom>
          <a:effectLst>
            <a:outerShdw blurRad="622300" dist="12700" dir="5400000" sx="101000" sy="101000" algn="t" rotWithShape="0">
              <a:schemeClr val="tx1">
                <a:alpha val="40000"/>
              </a:schemeClr>
            </a:outerShdw>
          </a:effectLst>
        </p:spPr>
      </p:pic>
      <p:grpSp>
        <p:nvGrpSpPr>
          <p:cNvPr id="313" name="Map">
            <a:extLst>
              <a:ext uri="{FF2B5EF4-FFF2-40B4-BE49-F238E27FC236}">
                <a16:creationId xmlns:a16="http://schemas.microsoft.com/office/drawing/2014/main" id="{10696291-F6E2-41F6-B8D0-FB8DE60C6113}"/>
              </a:ext>
            </a:extLst>
          </p:cNvPr>
          <p:cNvGrpSpPr/>
          <p:nvPr/>
        </p:nvGrpSpPr>
        <p:grpSpPr>
          <a:xfrm>
            <a:off x="1580179" y="3639685"/>
            <a:ext cx="262733" cy="205158"/>
            <a:chOff x="4550752" y="8459186"/>
            <a:chExt cx="959094" cy="748910"/>
          </a:xfrm>
        </p:grpSpPr>
        <p:sp>
          <p:nvSpPr>
            <p:cNvPr id="314" name="Freeform 163">
              <a:extLst>
                <a:ext uri="{FF2B5EF4-FFF2-40B4-BE49-F238E27FC236}">
                  <a16:creationId xmlns:a16="http://schemas.microsoft.com/office/drawing/2014/main" id="{DEC803B3-D232-4DC2-AAF7-394FA53B22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0752" y="8459186"/>
              <a:ext cx="959094" cy="748910"/>
            </a:xfrm>
            <a:custGeom>
              <a:avLst/>
              <a:gdLst>
                <a:gd name="T0" fmla="*/ 4 w 71"/>
                <a:gd name="T1" fmla="*/ 4 h 52"/>
                <a:gd name="T2" fmla="*/ 0 w 71"/>
                <a:gd name="T3" fmla="*/ 4 h 52"/>
                <a:gd name="T4" fmla="*/ 2 w 71"/>
                <a:gd name="T5" fmla="*/ 6 h 52"/>
                <a:gd name="T6" fmla="*/ 15 w 71"/>
                <a:gd name="T7" fmla="*/ 4 h 52"/>
                <a:gd name="T8" fmla="*/ 15 w 71"/>
                <a:gd name="T9" fmla="*/ 0 h 52"/>
                <a:gd name="T10" fmla="*/ 10 w 71"/>
                <a:gd name="T11" fmla="*/ 2 h 52"/>
                <a:gd name="T12" fmla="*/ 15 w 71"/>
                <a:gd name="T13" fmla="*/ 4 h 52"/>
                <a:gd name="T14" fmla="*/ 15 w 71"/>
                <a:gd name="T15" fmla="*/ 4 h 52"/>
                <a:gd name="T16" fmla="*/ 33 w 71"/>
                <a:gd name="T17" fmla="*/ 10 h 52"/>
                <a:gd name="T18" fmla="*/ 29 w 71"/>
                <a:gd name="T19" fmla="*/ 8 h 52"/>
                <a:gd name="T20" fmla="*/ 31 w 71"/>
                <a:gd name="T21" fmla="*/ 14 h 52"/>
                <a:gd name="T22" fmla="*/ 35 w 71"/>
                <a:gd name="T23" fmla="*/ 12 h 52"/>
                <a:gd name="T24" fmla="*/ 35 w 71"/>
                <a:gd name="T25" fmla="*/ 12 h 52"/>
                <a:gd name="T26" fmla="*/ 44 w 71"/>
                <a:gd name="T27" fmla="*/ 16 h 52"/>
                <a:gd name="T28" fmla="*/ 42 w 71"/>
                <a:gd name="T29" fmla="*/ 16 h 52"/>
                <a:gd name="T30" fmla="*/ 48 w 71"/>
                <a:gd name="T31" fmla="*/ 14 h 52"/>
                <a:gd name="T32" fmla="*/ 46 w 71"/>
                <a:gd name="T33" fmla="*/ 16 h 52"/>
                <a:gd name="T34" fmla="*/ 52 w 71"/>
                <a:gd name="T35" fmla="*/ 23 h 52"/>
                <a:gd name="T36" fmla="*/ 48 w 71"/>
                <a:gd name="T37" fmla="*/ 21 h 52"/>
                <a:gd name="T38" fmla="*/ 48 w 71"/>
                <a:gd name="T39" fmla="*/ 19 h 52"/>
                <a:gd name="T40" fmla="*/ 54 w 71"/>
                <a:gd name="T41" fmla="*/ 21 h 52"/>
                <a:gd name="T42" fmla="*/ 54 w 71"/>
                <a:gd name="T43" fmla="*/ 23 h 52"/>
                <a:gd name="T44" fmla="*/ 52 w 71"/>
                <a:gd name="T45" fmla="*/ 23 h 52"/>
                <a:gd name="T46" fmla="*/ 56 w 71"/>
                <a:gd name="T47" fmla="*/ 39 h 52"/>
                <a:gd name="T48" fmla="*/ 56 w 71"/>
                <a:gd name="T49" fmla="*/ 50 h 52"/>
                <a:gd name="T50" fmla="*/ 64 w 71"/>
                <a:gd name="T51" fmla="*/ 46 h 52"/>
                <a:gd name="T52" fmla="*/ 71 w 71"/>
                <a:gd name="T53" fmla="*/ 41 h 52"/>
                <a:gd name="T54" fmla="*/ 67 w 71"/>
                <a:gd name="T55" fmla="*/ 39 h 52"/>
                <a:gd name="T56" fmla="*/ 64 w 71"/>
                <a:gd name="T57" fmla="*/ 33 h 52"/>
                <a:gd name="T58" fmla="*/ 60 w 71"/>
                <a:gd name="T59" fmla="*/ 31 h 52"/>
                <a:gd name="T60" fmla="*/ 56 w 71"/>
                <a:gd name="T61" fmla="*/ 31 h 52"/>
                <a:gd name="T62" fmla="*/ 56 w 71"/>
                <a:gd name="T63" fmla="*/ 35 h 52"/>
                <a:gd name="T64" fmla="*/ 56 w 71"/>
                <a:gd name="T65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52">
                  <a:moveTo>
                    <a:pt x="2" y="6"/>
                  </a:moveTo>
                  <a:lnTo>
                    <a:pt x="4" y="4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15" y="4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35" y="12"/>
                  </a:moveTo>
                  <a:lnTo>
                    <a:pt x="33" y="10"/>
                  </a:lnTo>
                  <a:lnTo>
                    <a:pt x="31" y="8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1" y="14"/>
                  </a:lnTo>
                  <a:lnTo>
                    <a:pt x="35" y="14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close/>
                  <a:moveTo>
                    <a:pt x="46" y="16"/>
                  </a:moveTo>
                  <a:lnTo>
                    <a:pt x="44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4" y="16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close/>
                  <a:moveTo>
                    <a:pt x="52" y="23"/>
                  </a:moveTo>
                  <a:lnTo>
                    <a:pt x="50" y="21"/>
                  </a:lnTo>
                  <a:lnTo>
                    <a:pt x="48" y="21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50" y="19"/>
                  </a:lnTo>
                  <a:lnTo>
                    <a:pt x="54" y="21"/>
                  </a:lnTo>
                  <a:lnTo>
                    <a:pt x="56" y="23"/>
                  </a:lnTo>
                  <a:lnTo>
                    <a:pt x="54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close/>
                  <a:moveTo>
                    <a:pt x="56" y="39"/>
                  </a:moveTo>
                  <a:lnTo>
                    <a:pt x="56" y="44"/>
                  </a:lnTo>
                  <a:lnTo>
                    <a:pt x="56" y="50"/>
                  </a:lnTo>
                  <a:lnTo>
                    <a:pt x="60" y="52"/>
                  </a:lnTo>
                  <a:lnTo>
                    <a:pt x="64" y="46"/>
                  </a:lnTo>
                  <a:lnTo>
                    <a:pt x="69" y="44"/>
                  </a:lnTo>
                  <a:lnTo>
                    <a:pt x="71" y="41"/>
                  </a:lnTo>
                  <a:lnTo>
                    <a:pt x="69" y="39"/>
                  </a:lnTo>
                  <a:lnTo>
                    <a:pt x="67" y="39"/>
                  </a:lnTo>
                  <a:lnTo>
                    <a:pt x="69" y="37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0" y="31"/>
                  </a:lnTo>
                  <a:lnTo>
                    <a:pt x="58" y="29"/>
                  </a:lnTo>
                  <a:lnTo>
                    <a:pt x="56" y="31"/>
                  </a:lnTo>
                  <a:lnTo>
                    <a:pt x="58" y="33"/>
                  </a:lnTo>
                  <a:lnTo>
                    <a:pt x="56" y="35"/>
                  </a:lnTo>
                  <a:lnTo>
                    <a:pt x="56" y="37"/>
                  </a:lnTo>
                  <a:lnTo>
                    <a:pt x="56" y="39"/>
                  </a:lnTo>
                  <a:lnTo>
                    <a:pt x="56" y="3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glow rad="736600">
                <a:schemeClr val="tx1">
                  <a:alpha val="27000"/>
                </a:schemeClr>
              </a:glow>
            </a:effectLst>
          </p:spPr>
          <p:txBody>
            <a:bodyPr vert="horz" wrap="square" lIns="22862" tIns="11431" rIns="22862" bIns="11431" numCol="1" anchor="t" anchorCtr="0" compatLnSpc="1">
              <a:prstTxWarp prst="textNoShape">
                <a:avLst/>
              </a:prstTxWarp>
            </a:bodyPr>
            <a:lstStyle/>
            <a:p>
              <a:endParaRPr lang="en-US" sz="1505"/>
            </a:p>
          </p:txBody>
        </p:sp>
        <p:sp>
          <p:nvSpPr>
            <p:cNvPr id="315" name="Freeform 163">
              <a:extLst>
                <a:ext uri="{FF2B5EF4-FFF2-40B4-BE49-F238E27FC236}">
                  <a16:creationId xmlns:a16="http://schemas.microsoft.com/office/drawing/2014/main" id="{6635838D-FD7A-4346-B3C6-8F58106C15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50752" y="8459186"/>
              <a:ext cx="959094" cy="748910"/>
            </a:xfrm>
            <a:custGeom>
              <a:avLst/>
              <a:gdLst>
                <a:gd name="T0" fmla="*/ 4 w 71"/>
                <a:gd name="T1" fmla="*/ 4 h 52"/>
                <a:gd name="T2" fmla="*/ 0 w 71"/>
                <a:gd name="T3" fmla="*/ 4 h 52"/>
                <a:gd name="T4" fmla="*/ 2 w 71"/>
                <a:gd name="T5" fmla="*/ 6 h 52"/>
                <a:gd name="T6" fmla="*/ 15 w 71"/>
                <a:gd name="T7" fmla="*/ 4 h 52"/>
                <a:gd name="T8" fmla="*/ 15 w 71"/>
                <a:gd name="T9" fmla="*/ 0 h 52"/>
                <a:gd name="T10" fmla="*/ 10 w 71"/>
                <a:gd name="T11" fmla="*/ 2 h 52"/>
                <a:gd name="T12" fmla="*/ 15 w 71"/>
                <a:gd name="T13" fmla="*/ 4 h 52"/>
                <a:gd name="T14" fmla="*/ 15 w 71"/>
                <a:gd name="T15" fmla="*/ 4 h 52"/>
                <a:gd name="T16" fmla="*/ 33 w 71"/>
                <a:gd name="T17" fmla="*/ 10 h 52"/>
                <a:gd name="T18" fmla="*/ 29 w 71"/>
                <a:gd name="T19" fmla="*/ 8 h 52"/>
                <a:gd name="T20" fmla="*/ 31 w 71"/>
                <a:gd name="T21" fmla="*/ 14 h 52"/>
                <a:gd name="T22" fmla="*/ 35 w 71"/>
                <a:gd name="T23" fmla="*/ 12 h 52"/>
                <a:gd name="T24" fmla="*/ 35 w 71"/>
                <a:gd name="T25" fmla="*/ 12 h 52"/>
                <a:gd name="T26" fmla="*/ 44 w 71"/>
                <a:gd name="T27" fmla="*/ 16 h 52"/>
                <a:gd name="T28" fmla="*/ 42 w 71"/>
                <a:gd name="T29" fmla="*/ 16 h 52"/>
                <a:gd name="T30" fmla="*/ 48 w 71"/>
                <a:gd name="T31" fmla="*/ 14 h 52"/>
                <a:gd name="T32" fmla="*/ 46 w 71"/>
                <a:gd name="T33" fmla="*/ 16 h 52"/>
                <a:gd name="T34" fmla="*/ 52 w 71"/>
                <a:gd name="T35" fmla="*/ 23 h 52"/>
                <a:gd name="T36" fmla="*/ 48 w 71"/>
                <a:gd name="T37" fmla="*/ 21 h 52"/>
                <a:gd name="T38" fmla="*/ 48 w 71"/>
                <a:gd name="T39" fmla="*/ 19 h 52"/>
                <a:gd name="T40" fmla="*/ 54 w 71"/>
                <a:gd name="T41" fmla="*/ 21 h 52"/>
                <a:gd name="T42" fmla="*/ 54 w 71"/>
                <a:gd name="T43" fmla="*/ 23 h 52"/>
                <a:gd name="T44" fmla="*/ 52 w 71"/>
                <a:gd name="T45" fmla="*/ 23 h 52"/>
                <a:gd name="T46" fmla="*/ 56 w 71"/>
                <a:gd name="T47" fmla="*/ 39 h 52"/>
                <a:gd name="T48" fmla="*/ 56 w 71"/>
                <a:gd name="T49" fmla="*/ 50 h 52"/>
                <a:gd name="T50" fmla="*/ 64 w 71"/>
                <a:gd name="T51" fmla="*/ 46 h 52"/>
                <a:gd name="T52" fmla="*/ 71 w 71"/>
                <a:gd name="T53" fmla="*/ 41 h 52"/>
                <a:gd name="T54" fmla="*/ 67 w 71"/>
                <a:gd name="T55" fmla="*/ 39 h 52"/>
                <a:gd name="T56" fmla="*/ 64 w 71"/>
                <a:gd name="T57" fmla="*/ 33 h 52"/>
                <a:gd name="T58" fmla="*/ 60 w 71"/>
                <a:gd name="T59" fmla="*/ 31 h 52"/>
                <a:gd name="T60" fmla="*/ 56 w 71"/>
                <a:gd name="T61" fmla="*/ 31 h 52"/>
                <a:gd name="T62" fmla="*/ 56 w 71"/>
                <a:gd name="T63" fmla="*/ 35 h 52"/>
                <a:gd name="T64" fmla="*/ 56 w 71"/>
                <a:gd name="T65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1" h="52">
                  <a:moveTo>
                    <a:pt x="2" y="6"/>
                  </a:moveTo>
                  <a:lnTo>
                    <a:pt x="4" y="4"/>
                  </a:lnTo>
                  <a:lnTo>
                    <a:pt x="2" y="2"/>
                  </a:lnTo>
                  <a:lnTo>
                    <a:pt x="0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  <a:moveTo>
                    <a:pt x="15" y="4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12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35" y="12"/>
                  </a:moveTo>
                  <a:lnTo>
                    <a:pt x="33" y="10"/>
                  </a:lnTo>
                  <a:lnTo>
                    <a:pt x="31" y="8"/>
                  </a:lnTo>
                  <a:lnTo>
                    <a:pt x="29" y="8"/>
                  </a:lnTo>
                  <a:lnTo>
                    <a:pt x="29" y="10"/>
                  </a:lnTo>
                  <a:lnTo>
                    <a:pt x="31" y="14"/>
                  </a:lnTo>
                  <a:lnTo>
                    <a:pt x="35" y="14"/>
                  </a:lnTo>
                  <a:lnTo>
                    <a:pt x="35" y="12"/>
                  </a:lnTo>
                  <a:lnTo>
                    <a:pt x="35" y="12"/>
                  </a:lnTo>
                  <a:lnTo>
                    <a:pt x="35" y="12"/>
                  </a:lnTo>
                  <a:close/>
                  <a:moveTo>
                    <a:pt x="46" y="16"/>
                  </a:moveTo>
                  <a:lnTo>
                    <a:pt x="44" y="16"/>
                  </a:lnTo>
                  <a:lnTo>
                    <a:pt x="44" y="16"/>
                  </a:lnTo>
                  <a:lnTo>
                    <a:pt x="42" y="16"/>
                  </a:lnTo>
                  <a:lnTo>
                    <a:pt x="44" y="16"/>
                  </a:lnTo>
                  <a:lnTo>
                    <a:pt x="48" y="14"/>
                  </a:lnTo>
                  <a:lnTo>
                    <a:pt x="46" y="16"/>
                  </a:lnTo>
                  <a:lnTo>
                    <a:pt x="46" y="16"/>
                  </a:lnTo>
                  <a:lnTo>
                    <a:pt x="46" y="16"/>
                  </a:lnTo>
                  <a:close/>
                  <a:moveTo>
                    <a:pt x="52" y="23"/>
                  </a:moveTo>
                  <a:lnTo>
                    <a:pt x="50" y="21"/>
                  </a:lnTo>
                  <a:lnTo>
                    <a:pt x="48" y="21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50" y="19"/>
                  </a:lnTo>
                  <a:lnTo>
                    <a:pt x="54" y="21"/>
                  </a:lnTo>
                  <a:lnTo>
                    <a:pt x="56" y="23"/>
                  </a:lnTo>
                  <a:lnTo>
                    <a:pt x="54" y="23"/>
                  </a:lnTo>
                  <a:lnTo>
                    <a:pt x="52" y="23"/>
                  </a:lnTo>
                  <a:lnTo>
                    <a:pt x="52" y="23"/>
                  </a:lnTo>
                  <a:lnTo>
                    <a:pt x="52" y="23"/>
                  </a:lnTo>
                  <a:close/>
                  <a:moveTo>
                    <a:pt x="56" y="39"/>
                  </a:moveTo>
                  <a:lnTo>
                    <a:pt x="56" y="44"/>
                  </a:lnTo>
                  <a:lnTo>
                    <a:pt x="56" y="50"/>
                  </a:lnTo>
                  <a:lnTo>
                    <a:pt x="60" y="52"/>
                  </a:lnTo>
                  <a:lnTo>
                    <a:pt x="64" y="46"/>
                  </a:lnTo>
                  <a:lnTo>
                    <a:pt x="69" y="44"/>
                  </a:lnTo>
                  <a:lnTo>
                    <a:pt x="71" y="41"/>
                  </a:lnTo>
                  <a:lnTo>
                    <a:pt x="69" y="39"/>
                  </a:lnTo>
                  <a:lnTo>
                    <a:pt x="67" y="39"/>
                  </a:lnTo>
                  <a:lnTo>
                    <a:pt x="69" y="37"/>
                  </a:lnTo>
                  <a:lnTo>
                    <a:pt x="64" y="33"/>
                  </a:lnTo>
                  <a:lnTo>
                    <a:pt x="62" y="33"/>
                  </a:lnTo>
                  <a:lnTo>
                    <a:pt x="60" y="31"/>
                  </a:lnTo>
                  <a:lnTo>
                    <a:pt x="58" y="29"/>
                  </a:lnTo>
                  <a:lnTo>
                    <a:pt x="56" y="31"/>
                  </a:lnTo>
                  <a:lnTo>
                    <a:pt x="58" y="33"/>
                  </a:lnTo>
                  <a:lnTo>
                    <a:pt x="56" y="35"/>
                  </a:lnTo>
                  <a:lnTo>
                    <a:pt x="56" y="37"/>
                  </a:lnTo>
                  <a:lnTo>
                    <a:pt x="56" y="39"/>
                  </a:lnTo>
                  <a:lnTo>
                    <a:pt x="56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22862" tIns="11431" rIns="22862" bIns="11431" numCol="1" anchor="t" anchorCtr="0" compatLnSpc="1">
              <a:prstTxWarp prst="textNoShape">
                <a:avLst/>
              </a:prstTxWarp>
            </a:bodyPr>
            <a:lstStyle/>
            <a:p>
              <a:endParaRPr lang="en-US" sz="1505"/>
            </a:p>
          </p:txBody>
        </p:sp>
      </p:grpSp>
      <p:sp>
        <p:nvSpPr>
          <p:cNvPr id="337" name="Map">
            <a:extLst>
              <a:ext uri="{FF2B5EF4-FFF2-40B4-BE49-F238E27FC236}">
                <a16:creationId xmlns:a16="http://schemas.microsoft.com/office/drawing/2014/main" id="{BBAC6D99-FA8B-4690-8573-8CD7B084FCB7}"/>
              </a:ext>
            </a:extLst>
          </p:cNvPr>
          <p:cNvSpPr/>
          <p:nvPr/>
        </p:nvSpPr>
        <p:spPr>
          <a:xfrm>
            <a:off x="1099666" y="2901227"/>
            <a:ext cx="2438703" cy="16163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1" indent="-19051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0" algn="l"/>
              </a:tabLst>
            </a:pPr>
            <a:r>
              <a:rPr lang="en-US" sz="4251" spc="-251" dirty="0">
                <a:noFill/>
                <a:latin typeface="+mj-lt"/>
                <a:ea typeface="Segoe UI" pitchFamily="34" charset="0"/>
                <a:cs typeface="Segoe UI" pitchFamily="34" charset="0"/>
              </a:rPr>
              <a:t>89</a:t>
            </a:r>
            <a:br>
              <a:rPr lang="en-US" sz="1651" dirty="0">
                <a:noFill/>
                <a:ea typeface="Segoe UI" pitchFamily="34" charset="0"/>
                <a:cs typeface="Segoe UI" pitchFamily="34" charset="0"/>
              </a:rPr>
            </a:br>
            <a:r>
              <a:rPr lang="en-US" sz="2251" dirty="0">
                <a:noFill/>
                <a:ea typeface="Segoe UI" pitchFamily="34" charset="0"/>
                <a:cs typeface="Segoe UI" pitchFamily="34" charset="0"/>
              </a:rPr>
              <a:t>AWS</a:t>
            </a:r>
            <a:r>
              <a:rPr lang="en-US" sz="1651" dirty="0">
                <a:noFill/>
                <a:ea typeface="Segoe UI" pitchFamily="34" charset="0"/>
                <a:cs typeface="Segoe UI" pitchFamily="34" charset="0"/>
              </a:rPr>
              <a:t> </a:t>
            </a:r>
            <a:r>
              <a:rPr lang="en-US" sz="2251" dirty="0">
                <a:noFill/>
                <a:ea typeface="Segoe UI" pitchFamily="34" charset="0"/>
                <a:cs typeface="Segoe UI" pitchFamily="34" charset="0"/>
              </a:rPr>
              <a:t>Direct Connect locations</a:t>
            </a:r>
          </a:p>
        </p:txBody>
      </p:sp>
      <p:pic>
        <p:nvPicPr>
          <p:cNvPr id="36" name="Map-Mask">
            <a:extLst>
              <a:ext uri="{FF2B5EF4-FFF2-40B4-BE49-F238E27FC236}">
                <a16:creationId xmlns:a16="http://schemas.microsoft.com/office/drawing/2014/main" id="{753C0A2B-E1F0-42C0-B342-5536D82ED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white">
          <a:xfrm>
            <a:off x="2199039" y="1046943"/>
            <a:ext cx="10238231" cy="4977612"/>
          </a:xfrm>
          <a:prstGeom prst="rect">
            <a:avLst/>
          </a:prstGeom>
          <a:effectLst/>
        </p:spPr>
      </p:pic>
      <p:sp>
        <p:nvSpPr>
          <p:cNvPr id="336" name="Border">
            <a:extLst>
              <a:ext uri="{FF2B5EF4-FFF2-40B4-BE49-F238E27FC236}">
                <a16:creationId xmlns:a16="http://schemas.microsoft.com/office/drawing/2014/main" id="{56C06A96-942D-46BA-A70C-72ECE9EA7F7B}"/>
              </a:ext>
            </a:extLst>
          </p:cNvPr>
          <p:cNvSpPr/>
          <p:nvPr/>
        </p:nvSpPr>
        <p:spPr bwMode="ltGray">
          <a:xfrm>
            <a:off x="-128706" y="-61936"/>
            <a:ext cx="3469811" cy="6917531"/>
          </a:xfrm>
          <a:custGeom>
            <a:avLst/>
            <a:gdLst>
              <a:gd name="connsiteX0" fmla="*/ 0 w 12739806"/>
              <a:gd name="connsiteY0" fmla="*/ 0 h 16257587"/>
              <a:gd name="connsiteX1" fmla="*/ 4256972 w 12739806"/>
              <a:gd name="connsiteY1" fmla="*/ 0 h 16257587"/>
              <a:gd name="connsiteX2" fmla="*/ 4256972 w 12739806"/>
              <a:gd name="connsiteY2" fmla="*/ 6619 h 16257587"/>
              <a:gd name="connsiteX3" fmla="*/ 4258705 w 12739806"/>
              <a:gd name="connsiteY3" fmla="*/ 0 h 16257587"/>
              <a:gd name="connsiteX4" fmla="*/ 12739806 w 12739806"/>
              <a:gd name="connsiteY4" fmla="*/ 16257587 h 16257587"/>
              <a:gd name="connsiteX5" fmla="*/ 4256972 w 12739806"/>
              <a:gd name="connsiteY5" fmla="*/ 16257587 h 16257587"/>
              <a:gd name="connsiteX6" fmla="*/ 1977 w 12739806"/>
              <a:gd name="connsiteY6" fmla="*/ 16257587 h 16257587"/>
              <a:gd name="connsiteX7" fmla="*/ 0 w 12739806"/>
              <a:gd name="connsiteY7" fmla="*/ 16257587 h 16257587"/>
              <a:gd name="connsiteX0" fmla="*/ 0 w 12739806"/>
              <a:gd name="connsiteY0" fmla="*/ 36576 h 16294163"/>
              <a:gd name="connsiteX1" fmla="*/ 4256972 w 12739806"/>
              <a:gd name="connsiteY1" fmla="*/ 36576 h 16294163"/>
              <a:gd name="connsiteX2" fmla="*/ 4256972 w 12739806"/>
              <a:gd name="connsiteY2" fmla="*/ 43195 h 16294163"/>
              <a:gd name="connsiteX3" fmla="*/ 7989457 w 12739806"/>
              <a:gd name="connsiteY3" fmla="*/ 0 h 16294163"/>
              <a:gd name="connsiteX4" fmla="*/ 12739806 w 12739806"/>
              <a:gd name="connsiteY4" fmla="*/ 16294163 h 16294163"/>
              <a:gd name="connsiteX5" fmla="*/ 4256972 w 12739806"/>
              <a:gd name="connsiteY5" fmla="*/ 16294163 h 16294163"/>
              <a:gd name="connsiteX6" fmla="*/ 1977 w 12739806"/>
              <a:gd name="connsiteY6" fmla="*/ 16294163 h 16294163"/>
              <a:gd name="connsiteX7" fmla="*/ 0 w 12739806"/>
              <a:gd name="connsiteY7" fmla="*/ 16294163 h 16294163"/>
              <a:gd name="connsiteX8" fmla="*/ 0 w 12739806"/>
              <a:gd name="connsiteY8" fmla="*/ 36576 h 1629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739806" h="16294163">
                <a:moveTo>
                  <a:pt x="0" y="36576"/>
                </a:moveTo>
                <a:lnTo>
                  <a:pt x="4256972" y="36576"/>
                </a:lnTo>
                <a:lnTo>
                  <a:pt x="4256972" y="43195"/>
                </a:lnTo>
                <a:lnTo>
                  <a:pt x="7989457" y="0"/>
                </a:lnTo>
                <a:lnTo>
                  <a:pt x="12739806" y="16294163"/>
                </a:lnTo>
                <a:lnTo>
                  <a:pt x="4256972" y="16294163"/>
                </a:lnTo>
                <a:lnTo>
                  <a:pt x="1977" y="16294163"/>
                </a:lnTo>
                <a:lnTo>
                  <a:pt x="0" y="16294163"/>
                </a:lnTo>
                <a:lnTo>
                  <a:pt x="0" y="36576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36582" tIns="36582" rIns="36582" bIns="36582" numCol="1" anchor="t">
            <a:noAutofit/>
          </a:bodyPr>
          <a:lstStyle/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  <a:p>
            <a:pPr algn="ctr" defTabSz="233151">
              <a:lnSpc>
                <a:spcPct val="90000"/>
              </a:lnSpc>
            </a:pPr>
            <a:endParaRPr lang="en-US" sz="600" dirty="0">
              <a:solidFill>
                <a:srgbClr val="FFFFFF"/>
              </a:solidFill>
              <a:latin typeface="Amazon Ember"/>
              <a:ea typeface="Amazon Ember"/>
              <a:cs typeface="Amazon Ember"/>
            </a:endParaRPr>
          </a:p>
        </p:txBody>
      </p:sp>
      <p:sp>
        <p:nvSpPr>
          <p:cNvPr id="168" name="Regions Textbox">
            <a:extLst>
              <a:ext uri="{FF2B5EF4-FFF2-40B4-BE49-F238E27FC236}">
                <a16:creationId xmlns:a16="http://schemas.microsoft.com/office/drawing/2014/main" id="{84AD506B-B221-47D0-BEB7-45654A378636}"/>
              </a:ext>
            </a:extLst>
          </p:cNvPr>
          <p:cNvSpPr/>
          <p:nvPr/>
        </p:nvSpPr>
        <p:spPr>
          <a:xfrm>
            <a:off x="336343" y="3016436"/>
            <a:ext cx="2516425" cy="13621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9224" indent="-99224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584" spc="-1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32</a:t>
            </a:r>
          </a:p>
          <a:p>
            <a:pPr marL="99224" indent="-99224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584" spc="-175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Regions</a:t>
            </a:r>
          </a:p>
        </p:txBody>
      </p:sp>
      <p:sp>
        <p:nvSpPr>
          <p:cNvPr id="44" name="Northern Virginia">
            <a:extLst>
              <a:ext uri="{FF2B5EF4-FFF2-40B4-BE49-F238E27FC236}">
                <a16:creationId xmlns:a16="http://schemas.microsoft.com/office/drawing/2014/main" id="{20CF77F5-A8DA-4B0A-BBD8-6F31C30A6ED0}"/>
              </a:ext>
            </a:extLst>
          </p:cNvPr>
          <p:cNvSpPr/>
          <p:nvPr/>
        </p:nvSpPr>
        <p:spPr bwMode="auto">
          <a:xfrm>
            <a:off x="4117010" y="2488447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Ireland">
            <a:extLst>
              <a:ext uri="{FF2B5EF4-FFF2-40B4-BE49-F238E27FC236}">
                <a16:creationId xmlns:a16="http://schemas.microsoft.com/office/drawing/2014/main" id="{2F17A1C5-210D-428D-8C2E-789A49F4E95A}"/>
              </a:ext>
            </a:extLst>
          </p:cNvPr>
          <p:cNvSpPr/>
          <p:nvPr/>
        </p:nvSpPr>
        <p:spPr bwMode="auto">
          <a:xfrm>
            <a:off x="6310335" y="1909373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Northern California">
            <a:extLst>
              <a:ext uri="{FF2B5EF4-FFF2-40B4-BE49-F238E27FC236}">
                <a16:creationId xmlns:a16="http://schemas.microsoft.com/office/drawing/2014/main" id="{17659B1E-E621-4CFA-8990-4EECAC05D382}"/>
              </a:ext>
            </a:extLst>
          </p:cNvPr>
          <p:cNvSpPr/>
          <p:nvPr/>
        </p:nvSpPr>
        <p:spPr bwMode="auto">
          <a:xfrm>
            <a:off x="2832573" y="2433090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Singapore">
            <a:extLst>
              <a:ext uri="{FF2B5EF4-FFF2-40B4-BE49-F238E27FC236}">
                <a16:creationId xmlns:a16="http://schemas.microsoft.com/office/drawing/2014/main" id="{65633D57-5AB5-4C8C-8E59-B2E596E4631B}"/>
              </a:ext>
            </a:extLst>
          </p:cNvPr>
          <p:cNvSpPr/>
          <p:nvPr/>
        </p:nvSpPr>
        <p:spPr bwMode="auto">
          <a:xfrm>
            <a:off x="9907354" y="3762177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okyo">
            <a:extLst>
              <a:ext uri="{FF2B5EF4-FFF2-40B4-BE49-F238E27FC236}">
                <a16:creationId xmlns:a16="http://schemas.microsoft.com/office/drawing/2014/main" id="{BC271AC0-27CF-FB87-2505-77AB07391F68}"/>
              </a:ext>
            </a:extLst>
          </p:cNvPr>
          <p:cNvSpPr/>
          <p:nvPr/>
        </p:nvSpPr>
        <p:spPr bwMode="auto">
          <a:xfrm>
            <a:off x="10824587" y="2416051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GovCloud West">
            <a:extLst>
              <a:ext uri="{FF2B5EF4-FFF2-40B4-BE49-F238E27FC236}">
                <a16:creationId xmlns:a16="http://schemas.microsoft.com/office/drawing/2014/main" id="{C4E4AB37-14EE-4313-8AE9-751E844F0DE8}"/>
              </a:ext>
            </a:extLst>
          </p:cNvPr>
          <p:cNvSpPr/>
          <p:nvPr/>
        </p:nvSpPr>
        <p:spPr bwMode="auto">
          <a:xfrm>
            <a:off x="2966505" y="2448864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Oregon">
            <a:extLst>
              <a:ext uri="{FF2B5EF4-FFF2-40B4-BE49-F238E27FC236}">
                <a16:creationId xmlns:a16="http://schemas.microsoft.com/office/drawing/2014/main" id="{8CB361A3-D551-4873-876E-98C99677756D}"/>
              </a:ext>
            </a:extLst>
          </p:cNvPr>
          <p:cNvSpPr/>
          <p:nvPr/>
        </p:nvSpPr>
        <p:spPr bwMode="auto">
          <a:xfrm>
            <a:off x="2910703" y="2341530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Sao Paulo">
            <a:extLst>
              <a:ext uri="{FF2B5EF4-FFF2-40B4-BE49-F238E27FC236}">
                <a16:creationId xmlns:a16="http://schemas.microsoft.com/office/drawing/2014/main" id="{067426ED-7784-4F03-8049-CE8002D4F4D8}"/>
              </a:ext>
            </a:extLst>
          </p:cNvPr>
          <p:cNvSpPr/>
          <p:nvPr/>
        </p:nvSpPr>
        <p:spPr bwMode="auto">
          <a:xfrm>
            <a:off x="4969604" y="4697022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Sydney">
            <a:extLst>
              <a:ext uri="{FF2B5EF4-FFF2-40B4-BE49-F238E27FC236}">
                <a16:creationId xmlns:a16="http://schemas.microsoft.com/office/drawing/2014/main" id="{8D0A0DE4-3F21-4AE1-B7CE-2A2E3B23C656}"/>
              </a:ext>
            </a:extLst>
          </p:cNvPr>
          <p:cNvSpPr/>
          <p:nvPr/>
        </p:nvSpPr>
        <p:spPr bwMode="auto">
          <a:xfrm>
            <a:off x="11275888" y="5053116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Bejing">
            <a:extLst>
              <a:ext uri="{FF2B5EF4-FFF2-40B4-BE49-F238E27FC236}">
                <a16:creationId xmlns:a16="http://schemas.microsoft.com/office/drawing/2014/main" id="{82BA78D7-8452-4428-B6E7-8041D16D63BF}"/>
              </a:ext>
            </a:extLst>
          </p:cNvPr>
          <p:cNvSpPr/>
          <p:nvPr/>
        </p:nvSpPr>
        <p:spPr bwMode="auto">
          <a:xfrm>
            <a:off x="10073990" y="2379499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Frankfurt">
            <a:extLst>
              <a:ext uri="{FF2B5EF4-FFF2-40B4-BE49-F238E27FC236}">
                <a16:creationId xmlns:a16="http://schemas.microsoft.com/office/drawing/2014/main" id="{241CABB7-230C-46FD-AA49-546EBCE54715}"/>
              </a:ext>
            </a:extLst>
          </p:cNvPr>
          <p:cNvSpPr/>
          <p:nvPr/>
        </p:nvSpPr>
        <p:spPr bwMode="auto">
          <a:xfrm>
            <a:off x="6863365" y="2039405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Seoul">
            <a:extLst>
              <a:ext uri="{FF2B5EF4-FFF2-40B4-BE49-F238E27FC236}">
                <a16:creationId xmlns:a16="http://schemas.microsoft.com/office/drawing/2014/main" id="{69D08FB0-9254-4D61-82D1-D73C3CAAFDE3}"/>
              </a:ext>
            </a:extLst>
          </p:cNvPr>
          <p:cNvSpPr/>
          <p:nvPr/>
        </p:nvSpPr>
        <p:spPr bwMode="auto">
          <a:xfrm>
            <a:off x="10442424" y="2544754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Mubai">
            <a:extLst>
              <a:ext uri="{FF2B5EF4-FFF2-40B4-BE49-F238E27FC236}">
                <a16:creationId xmlns:a16="http://schemas.microsoft.com/office/drawing/2014/main" id="{EBE39D99-684F-4796-BA85-CE7971176961}"/>
              </a:ext>
            </a:extLst>
          </p:cNvPr>
          <p:cNvSpPr/>
          <p:nvPr/>
        </p:nvSpPr>
        <p:spPr bwMode="auto">
          <a:xfrm>
            <a:off x="8958002" y="3290271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Ohio">
            <a:extLst>
              <a:ext uri="{FF2B5EF4-FFF2-40B4-BE49-F238E27FC236}">
                <a16:creationId xmlns:a16="http://schemas.microsoft.com/office/drawing/2014/main" id="{2C83B7FE-1135-4F65-B57A-713740B8ACD5}"/>
              </a:ext>
            </a:extLst>
          </p:cNvPr>
          <p:cNvSpPr/>
          <p:nvPr/>
        </p:nvSpPr>
        <p:spPr bwMode="auto">
          <a:xfrm>
            <a:off x="3877425" y="2394325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Canada Central">
            <a:extLst>
              <a:ext uri="{FF2B5EF4-FFF2-40B4-BE49-F238E27FC236}">
                <a16:creationId xmlns:a16="http://schemas.microsoft.com/office/drawing/2014/main" id="{F0F6997C-4CFF-4F8E-90A3-6861CEB3E6CE}"/>
              </a:ext>
            </a:extLst>
          </p:cNvPr>
          <p:cNvSpPr/>
          <p:nvPr/>
        </p:nvSpPr>
        <p:spPr bwMode="auto">
          <a:xfrm>
            <a:off x="4376299" y="2122827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London">
            <a:extLst>
              <a:ext uri="{FF2B5EF4-FFF2-40B4-BE49-F238E27FC236}">
                <a16:creationId xmlns:a16="http://schemas.microsoft.com/office/drawing/2014/main" id="{688C8953-A8A5-4C5D-9D5D-202ED3075B06}"/>
              </a:ext>
            </a:extLst>
          </p:cNvPr>
          <p:cNvSpPr/>
          <p:nvPr/>
        </p:nvSpPr>
        <p:spPr bwMode="auto">
          <a:xfrm>
            <a:off x="6521490" y="1935775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Ningxia">
            <a:extLst>
              <a:ext uri="{FF2B5EF4-FFF2-40B4-BE49-F238E27FC236}">
                <a16:creationId xmlns:a16="http://schemas.microsoft.com/office/drawing/2014/main" id="{5DE84FEB-00CF-4DD9-8516-58EDD4E0C4E4}"/>
              </a:ext>
            </a:extLst>
          </p:cNvPr>
          <p:cNvSpPr/>
          <p:nvPr/>
        </p:nvSpPr>
        <p:spPr bwMode="auto">
          <a:xfrm>
            <a:off x="9882690" y="2587593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Paris">
            <a:extLst>
              <a:ext uri="{FF2B5EF4-FFF2-40B4-BE49-F238E27FC236}">
                <a16:creationId xmlns:a16="http://schemas.microsoft.com/office/drawing/2014/main" id="{D57067AC-AA0E-468C-92C7-38370A6CF3B8}"/>
              </a:ext>
            </a:extLst>
          </p:cNvPr>
          <p:cNvSpPr/>
          <p:nvPr/>
        </p:nvSpPr>
        <p:spPr bwMode="auto">
          <a:xfrm>
            <a:off x="6611398" y="2118602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saka">
            <a:extLst>
              <a:ext uri="{FF2B5EF4-FFF2-40B4-BE49-F238E27FC236}">
                <a16:creationId xmlns:a16="http://schemas.microsoft.com/office/drawing/2014/main" id="{6E251C2B-8628-4547-851A-CF8B886E5238}"/>
              </a:ext>
            </a:extLst>
          </p:cNvPr>
          <p:cNvSpPr/>
          <p:nvPr/>
        </p:nvSpPr>
        <p:spPr bwMode="auto">
          <a:xfrm>
            <a:off x="10787297" y="2585034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GovCloud East">
            <a:extLst>
              <a:ext uri="{FF2B5EF4-FFF2-40B4-BE49-F238E27FC236}">
                <a16:creationId xmlns:a16="http://schemas.microsoft.com/office/drawing/2014/main" id="{DA1DE135-F603-48E0-813D-CDF45991F473}"/>
              </a:ext>
            </a:extLst>
          </p:cNvPr>
          <p:cNvSpPr/>
          <p:nvPr/>
        </p:nvSpPr>
        <p:spPr bwMode="auto">
          <a:xfrm>
            <a:off x="3978282" y="2489381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Stockholm">
            <a:extLst>
              <a:ext uri="{FF2B5EF4-FFF2-40B4-BE49-F238E27FC236}">
                <a16:creationId xmlns:a16="http://schemas.microsoft.com/office/drawing/2014/main" id="{799B41C3-F073-A649-95D4-4EF767C3F4C4}"/>
              </a:ext>
            </a:extLst>
          </p:cNvPr>
          <p:cNvSpPr/>
          <p:nvPr/>
        </p:nvSpPr>
        <p:spPr bwMode="auto">
          <a:xfrm>
            <a:off x="7038118" y="1726477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Hong Kong SAR">
            <a:extLst>
              <a:ext uri="{FF2B5EF4-FFF2-40B4-BE49-F238E27FC236}">
                <a16:creationId xmlns:a16="http://schemas.microsoft.com/office/drawing/2014/main" id="{8DCBCAF0-C1E6-7146-B443-4D86D90F293A}"/>
              </a:ext>
            </a:extLst>
          </p:cNvPr>
          <p:cNvSpPr/>
          <p:nvPr/>
        </p:nvSpPr>
        <p:spPr bwMode="auto">
          <a:xfrm>
            <a:off x="10143354" y="3007466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Bahrain">
            <a:extLst>
              <a:ext uri="{FF2B5EF4-FFF2-40B4-BE49-F238E27FC236}">
                <a16:creationId xmlns:a16="http://schemas.microsoft.com/office/drawing/2014/main" id="{66BFFACF-F989-9C43-B912-3CFEADA5B3DF}"/>
              </a:ext>
            </a:extLst>
          </p:cNvPr>
          <p:cNvSpPr/>
          <p:nvPr/>
        </p:nvSpPr>
        <p:spPr bwMode="auto">
          <a:xfrm>
            <a:off x="8054118" y="2913166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Cape Town">
            <a:extLst>
              <a:ext uri="{FF2B5EF4-FFF2-40B4-BE49-F238E27FC236}">
                <a16:creationId xmlns:a16="http://schemas.microsoft.com/office/drawing/2014/main" id="{0FC42B90-5F0D-E240-8D41-A33A46E5F3B9}"/>
              </a:ext>
            </a:extLst>
          </p:cNvPr>
          <p:cNvSpPr/>
          <p:nvPr/>
        </p:nvSpPr>
        <p:spPr bwMode="auto">
          <a:xfrm>
            <a:off x="7086270" y="5035687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Milan">
            <a:extLst>
              <a:ext uri="{FF2B5EF4-FFF2-40B4-BE49-F238E27FC236}">
                <a16:creationId xmlns:a16="http://schemas.microsoft.com/office/drawing/2014/main" id="{98FF3BB3-60E4-744C-A4E7-63175C679E98}"/>
              </a:ext>
            </a:extLst>
          </p:cNvPr>
          <p:cNvSpPr/>
          <p:nvPr/>
        </p:nvSpPr>
        <p:spPr bwMode="auto">
          <a:xfrm>
            <a:off x="6849255" y="2265182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6" name="Jakarta">
            <a:extLst>
              <a:ext uri="{FF2B5EF4-FFF2-40B4-BE49-F238E27FC236}">
                <a16:creationId xmlns:a16="http://schemas.microsoft.com/office/drawing/2014/main" id="{27906133-A47D-12F1-D7F9-CF51273E5ACF}"/>
              </a:ext>
            </a:extLst>
          </p:cNvPr>
          <p:cNvSpPr/>
          <p:nvPr/>
        </p:nvSpPr>
        <p:spPr bwMode="auto">
          <a:xfrm>
            <a:off x="10073990" y="4142634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UAE">
            <a:extLst>
              <a:ext uri="{FF2B5EF4-FFF2-40B4-BE49-F238E27FC236}">
                <a16:creationId xmlns:a16="http://schemas.microsoft.com/office/drawing/2014/main" id="{2A966D8A-0DC2-AE3F-7E67-60D4A53AF0C7}"/>
              </a:ext>
            </a:extLst>
          </p:cNvPr>
          <p:cNvSpPr/>
          <p:nvPr/>
        </p:nvSpPr>
        <p:spPr bwMode="auto">
          <a:xfrm>
            <a:off x="8288413" y="3051895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Zurich">
            <a:extLst>
              <a:ext uri="{FF2B5EF4-FFF2-40B4-BE49-F238E27FC236}">
                <a16:creationId xmlns:a16="http://schemas.microsoft.com/office/drawing/2014/main" id="{0C13154D-8101-AE24-DADA-84CE07D28A4B}"/>
              </a:ext>
            </a:extLst>
          </p:cNvPr>
          <p:cNvSpPr/>
          <p:nvPr/>
        </p:nvSpPr>
        <p:spPr bwMode="auto">
          <a:xfrm>
            <a:off x="6724637" y="2180318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ain">
            <a:extLst>
              <a:ext uri="{FF2B5EF4-FFF2-40B4-BE49-F238E27FC236}">
                <a16:creationId xmlns:a16="http://schemas.microsoft.com/office/drawing/2014/main" id="{4575D1F3-EB38-97C6-2E72-C21370114B95}"/>
              </a:ext>
            </a:extLst>
          </p:cNvPr>
          <p:cNvSpPr/>
          <p:nvPr/>
        </p:nvSpPr>
        <p:spPr bwMode="auto">
          <a:xfrm>
            <a:off x="6413217" y="2398669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Hyderabad">
            <a:extLst>
              <a:ext uri="{FF2B5EF4-FFF2-40B4-BE49-F238E27FC236}">
                <a16:creationId xmlns:a16="http://schemas.microsoft.com/office/drawing/2014/main" id="{D7269AB9-B57C-0A6D-70CC-58E27E7C6EE1}"/>
              </a:ext>
            </a:extLst>
          </p:cNvPr>
          <p:cNvSpPr/>
          <p:nvPr/>
        </p:nvSpPr>
        <p:spPr bwMode="auto">
          <a:xfrm>
            <a:off x="9096730" y="3348460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hailand">
            <a:extLst>
              <a:ext uri="{FF2B5EF4-FFF2-40B4-BE49-F238E27FC236}">
                <a16:creationId xmlns:a16="http://schemas.microsoft.com/office/drawing/2014/main" id="{3A626C3F-CD52-61EA-4DC4-F24FB265734E}"/>
              </a:ext>
            </a:extLst>
          </p:cNvPr>
          <p:cNvSpPr/>
          <p:nvPr/>
        </p:nvSpPr>
        <p:spPr bwMode="auto">
          <a:xfrm>
            <a:off x="9768626" y="3348459"/>
            <a:ext cx="138728" cy="13872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5" name="Auckland">
            <a:extLst>
              <a:ext uri="{FF2B5EF4-FFF2-40B4-BE49-F238E27FC236}">
                <a16:creationId xmlns:a16="http://schemas.microsoft.com/office/drawing/2014/main" id="{14E58E42-9491-2BBC-93A6-EE69B3B7A339}"/>
              </a:ext>
            </a:extLst>
          </p:cNvPr>
          <p:cNvSpPr/>
          <p:nvPr/>
        </p:nvSpPr>
        <p:spPr bwMode="auto">
          <a:xfrm>
            <a:off x="11910663" y="5354673"/>
            <a:ext cx="138728" cy="13872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Canada West">
            <a:extLst>
              <a:ext uri="{FF2B5EF4-FFF2-40B4-BE49-F238E27FC236}">
                <a16:creationId xmlns:a16="http://schemas.microsoft.com/office/drawing/2014/main" id="{8165535A-9190-4604-949F-84AF62385F32}"/>
              </a:ext>
            </a:extLst>
          </p:cNvPr>
          <p:cNvSpPr/>
          <p:nvPr/>
        </p:nvSpPr>
        <p:spPr bwMode="auto">
          <a:xfrm>
            <a:off x="3176771" y="2098299"/>
            <a:ext cx="138728" cy="13872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Melbourne">
            <a:extLst>
              <a:ext uri="{FF2B5EF4-FFF2-40B4-BE49-F238E27FC236}">
                <a16:creationId xmlns:a16="http://schemas.microsoft.com/office/drawing/2014/main" id="{96FF47D2-553C-4188-D2D2-34CE99F37248}"/>
              </a:ext>
            </a:extLst>
          </p:cNvPr>
          <p:cNvSpPr/>
          <p:nvPr/>
        </p:nvSpPr>
        <p:spPr bwMode="auto">
          <a:xfrm>
            <a:off x="9766605" y="3728835"/>
            <a:ext cx="138728" cy="138729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ydney">
            <a:extLst>
              <a:ext uri="{FF2B5EF4-FFF2-40B4-BE49-F238E27FC236}">
                <a16:creationId xmlns:a16="http://schemas.microsoft.com/office/drawing/2014/main" id="{E8C0F33A-D577-BBAA-C5A0-7B58F229EAB1}"/>
              </a:ext>
            </a:extLst>
          </p:cNvPr>
          <p:cNvSpPr/>
          <p:nvPr/>
        </p:nvSpPr>
        <p:spPr bwMode="auto">
          <a:xfrm>
            <a:off x="10993575" y="5250486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Bahrain">
            <a:extLst>
              <a:ext uri="{FF2B5EF4-FFF2-40B4-BE49-F238E27FC236}">
                <a16:creationId xmlns:a16="http://schemas.microsoft.com/office/drawing/2014/main" id="{CE75FB4F-D04C-B7E5-FD10-99236998AC8B}"/>
              </a:ext>
            </a:extLst>
          </p:cNvPr>
          <p:cNvSpPr/>
          <p:nvPr/>
        </p:nvSpPr>
        <p:spPr bwMode="auto">
          <a:xfrm>
            <a:off x="7556660" y="2753362"/>
            <a:ext cx="138728" cy="138729"/>
          </a:xfrm>
          <a:prstGeom prst="ellipse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3" tIns="36578" rIns="45723" bIns="3657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23312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0062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5245E-6 6.65951E-7 L 0.03676 6.65951E-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" grpId="0"/>
      <p:bldP spid="33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448DEC-A2E6-4408-A9CD-7648C3FD4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183"/>
            <a:ext cx="10972800" cy="738664"/>
          </a:xfrm>
        </p:spPr>
        <p:txBody>
          <a:bodyPr/>
          <a:lstStyle/>
          <a:p>
            <a:r>
              <a:rPr lang="en-US" dirty="0"/>
              <a:t>Availability Zones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F0221-B6B1-483C-B45F-8ECF5C99D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242" y="1019847"/>
            <a:ext cx="11653522" cy="4056495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US" sz="2400" dirty="0"/>
              <a:t>Each AWS Region consists of multiple, isolated, and physically separate AZs within a geographic area 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An Availability Zone (AZ) is one or more discrete data centers with redundant power, networking, and connectivity in an AWS Region</a:t>
            </a:r>
            <a:endParaRPr lang="en-US" sz="2400" dirty="0"/>
          </a:p>
          <a:p>
            <a:pPr>
              <a:buClr>
                <a:schemeClr val="accent1"/>
              </a:buClr>
            </a:pPr>
            <a:r>
              <a:rPr lang="en-US" sz="2400" dirty="0"/>
              <a:t>High throughput, low latency (&lt; 10 </a:t>
            </a:r>
            <a:r>
              <a:rPr lang="en-US" sz="2400" dirty="0" err="1"/>
              <a:t>ms</a:t>
            </a:r>
            <a:r>
              <a:rPr lang="en-US" sz="2400" dirty="0"/>
              <a:t>) network between Availability Zones </a:t>
            </a:r>
          </a:p>
          <a:p>
            <a:pPr>
              <a:buClr>
                <a:schemeClr val="accent1"/>
              </a:buClr>
            </a:pPr>
            <a:r>
              <a:rPr lang="en-GB" sz="2400" dirty="0"/>
              <a:t>All traffic between AZs is encrypted</a:t>
            </a:r>
            <a:endParaRPr lang="en-US" sz="2400" dirty="0"/>
          </a:p>
          <a:p>
            <a:pPr>
              <a:buClr>
                <a:schemeClr val="accent1"/>
              </a:buClr>
            </a:pPr>
            <a:r>
              <a:rPr lang="en-US" sz="2400" dirty="0"/>
              <a:t>Physical separation with 100 km </a:t>
            </a:r>
            <a:br>
              <a:rPr lang="en-US" sz="2400" dirty="0"/>
            </a:br>
            <a:r>
              <a:rPr lang="en-US" sz="2400" dirty="0"/>
              <a:t>(60 miles)</a:t>
            </a:r>
          </a:p>
          <a:p>
            <a:pPr marL="0" indent="0">
              <a:buNone/>
            </a:pPr>
            <a:endParaRPr lang="en-US" sz="24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5BA73C-18F8-3A4E-B7C5-AF8367C9B0AB}"/>
              </a:ext>
            </a:extLst>
          </p:cNvPr>
          <p:cNvGrpSpPr/>
          <p:nvPr/>
        </p:nvGrpSpPr>
        <p:grpSpPr>
          <a:xfrm>
            <a:off x="5658789" y="3781770"/>
            <a:ext cx="5923611" cy="2349631"/>
            <a:chOff x="6840142" y="4046193"/>
            <a:chExt cx="7108333" cy="28195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017A0B3-30D4-0740-84F5-964C5AA8E6E0}"/>
                </a:ext>
              </a:extLst>
            </p:cNvPr>
            <p:cNvGrpSpPr/>
            <p:nvPr/>
          </p:nvGrpSpPr>
          <p:grpSpPr>
            <a:xfrm>
              <a:off x="7577389" y="4716437"/>
              <a:ext cx="1765300" cy="1765300"/>
              <a:chOff x="8197850" y="1209675"/>
              <a:chExt cx="1765300" cy="1765300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0F9001ED-B60E-1843-A6D7-85C530A86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97850" y="1209675"/>
                <a:ext cx="342900" cy="342900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8D4C80E-ECF9-3D4A-9B22-5C1464FA9C7E}"/>
                  </a:ext>
                </a:extLst>
              </p:cNvPr>
              <p:cNvSpPr/>
              <p:nvPr/>
            </p:nvSpPr>
            <p:spPr>
              <a:xfrm>
                <a:off x="8197850" y="1209675"/>
                <a:ext cx="1765300" cy="17653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000" dirty="0">
                    <a:solidFill>
                      <a:schemeClr val="accent3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Availability Zone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3D54BB-02D4-0346-B102-E60B2B29B65E}"/>
                </a:ext>
              </a:extLst>
            </p:cNvPr>
            <p:cNvGrpSpPr/>
            <p:nvPr/>
          </p:nvGrpSpPr>
          <p:grpSpPr>
            <a:xfrm>
              <a:off x="6840142" y="4094085"/>
              <a:ext cx="7108333" cy="2771664"/>
              <a:chOff x="4425949" y="1209674"/>
              <a:chExt cx="7108333" cy="2771664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8470BD23-886F-3848-A9CD-4624DBCBD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425950" y="1209675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074CE7C-4437-6248-859A-3CA1D6E55D2F}"/>
                  </a:ext>
                </a:extLst>
              </p:cNvPr>
              <p:cNvSpPr/>
              <p:nvPr/>
            </p:nvSpPr>
            <p:spPr>
              <a:xfrm>
                <a:off x="4425949" y="1209674"/>
                <a:ext cx="7108333" cy="2771664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000" dirty="0">
                    <a:solidFill>
                      <a:schemeClr val="accent1"/>
                    </a:solidFill>
                  </a:rPr>
                  <a:t>Region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00C8BC0-5D19-304B-BD91-83629A6B941C}"/>
                </a:ext>
              </a:extLst>
            </p:cNvPr>
            <p:cNvGrpSpPr/>
            <p:nvPr/>
          </p:nvGrpSpPr>
          <p:grpSpPr>
            <a:xfrm>
              <a:off x="9651579" y="4716437"/>
              <a:ext cx="1765300" cy="1765300"/>
              <a:chOff x="8197850" y="1209675"/>
              <a:chExt cx="1765300" cy="1765300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6C2C9C3B-41EB-334F-9071-C6B50CBD1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97850" y="1209675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310E352-A71F-C749-82AC-32DF402A28E7}"/>
                  </a:ext>
                </a:extLst>
              </p:cNvPr>
              <p:cNvSpPr/>
              <p:nvPr/>
            </p:nvSpPr>
            <p:spPr>
              <a:xfrm>
                <a:off x="8197850" y="1209675"/>
                <a:ext cx="1765300" cy="17653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000" dirty="0">
                    <a:solidFill>
                      <a:schemeClr val="accent3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Availability Zone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BEC450-DA94-1B4A-B819-9FE09912BBCC}"/>
                </a:ext>
              </a:extLst>
            </p:cNvPr>
            <p:cNvGrpSpPr/>
            <p:nvPr/>
          </p:nvGrpSpPr>
          <p:grpSpPr>
            <a:xfrm>
              <a:off x="11725769" y="4716437"/>
              <a:ext cx="1765300" cy="1765300"/>
              <a:chOff x="8197850" y="1209675"/>
              <a:chExt cx="1765300" cy="1765300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1141DECC-8344-1243-99CD-AA1F84DF6A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97850" y="1209675"/>
                <a:ext cx="342900" cy="3429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F5D7EC6-3F7E-AD40-9609-F111A5D1ECC1}"/>
                  </a:ext>
                </a:extLst>
              </p:cNvPr>
              <p:cNvSpPr/>
              <p:nvPr/>
            </p:nvSpPr>
            <p:spPr>
              <a:xfrm>
                <a:off x="8197850" y="1209675"/>
                <a:ext cx="1765300" cy="1765300"/>
              </a:xfrm>
              <a:prstGeom prst="rect">
                <a:avLst/>
              </a:prstGeom>
              <a:noFill/>
              <a:ln w="12700">
                <a:solidFill>
                  <a:schemeClr val="accent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1000" tIns="76200" rIns="76200" bIns="381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r>
                  <a:rPr lang="en-US" sz="1000" dirty="0">
                    <a:solidFill>
                      <a:schemeClr val="accent3"/>
                    </a:solidFill>
                    <a:latin typeface="Amazon Ember" panose="020B0603020204020204" pitchFamily="34" charset="0"/>
                    <a:ea typeface="Amazon Ember" panose="020B0603020204020204" pitchFamily="34" charset="0"/>
                    <a:cs typeface="Amazon Ember" panose="020B0603020204020204" pitchFamily="34" charset="0"/>
                  </a:rPr>
                  <a:t>Availability Zone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85BFE5B-9B86-C443-8FA9-8247A9578974}"/>
                </a:ext>
              </a:extLst>
            </p:cNvPr>
            <p:cNvSpPr txBox="1"/>
            <p:nvPr/>
          </p:nvSpPr>
          <p:spPr>
            <a:xfrm>
              <a:off x="8989017" y="4046193"/>
              <a:ext cx="4096617" cy="57254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52400" tIns="121920" rIns="152400" bIns="1219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500"/>
                </a:spcAft>
              </a:pPr>
              <a:r>
                <a:rPr lang="en-US" sz="1667" dirty="0">
                  <a:solidFill>
                    <a:schemeClr val="accent1"/>
                  </a:solidFill>
                </a:rPr>
                <a:t>us-east-1 (N.Virginia)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28D0FD-A91C-AF43-938F-35E769662465}"/>
                </a:ext>
              </a:extLst>
            </p:cNvPr>
            <p:cNvSpPr txBox="1"/>
            <p:nvPr/>
          </p:nvSpPr>
          <p:spPr>
            <a:xfrm>
              <a:off x="7577388" y="5496466"/>
              <a:ext cx="1765302" cy="5447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1500" dirty="0">
                  <a:solidFill>
                    <a:schemeClr val="accent2"/>
                  </a:solidFill>
                </a:rPr>
                <a:t>us-east-1a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6ED64F-9485-874F-AF7F-5D081AAB144B}"/>
                </a:ext>
              </a:extLst>
            </p:cNvPr>
            <p:cNvSpPr txBox="1"/>
            <p:nvPr/>
          </p:nvSpPr>
          <p:spPr>
            <a:xfrm>
              <a:off x="9651578" y="5496466"/>
              <a:ext cx="1765302" cy="5447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1500" dirty="0">
                  <a:solidFill>
                    <a:schemeClr val="accent2"/>
                  </a:solidFill>
                </a:rPr>
                <a:t>us-east-1b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85ECEB9-B7C5-E04C-835B-2ACCF0402629}"/>
                </a:ext>
              </a:extLst>
            </p:cNvPr>
            <p:cNvSpPr txBox="1"/>
            <p:nvPr/>
          </p:nvSpPr>
          <p:spPr>
            <a:xfrm>
              <a:off x="11725768" y="5496466"/>
              <a:ext cx="1765302" cy="54476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lIns="152400" tIns="121920" rIns="152400" bIns="121920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1500"/>
                </a:spcAft>
              </a:pPr>
              <a:r>
                <a:rPr lang="en-US" sz="1500" dirty="0">
                  <a:solidFill>
                    <a:schemeClr val="accent2"/>
                  </a:solidFill>
                </a:rPr>
                <a:t>us-east-1c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79065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753FA8-F844-DA01-4A10-426B6F81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816342"/>
            <a:ext cx="7543800" cy="757130"/>
          </a:xfrm>
        </p:spPr>
        <p:txBody>
          <a:bodyPr/>
          <a:lstStyle/>
          <a:p>
            <a:r>
              <a:rPr lang="en-US" dirty="0"/>
              <a:t>Amazon EC2 Overview</a:t>
            </a:r>
          </a:p>
        </p:txBody>
      </p:sp>
    </p:spTree>
    <p:extLst>
      <p:ext uri="{BB962C8B-B14F-4D97-AF65-F5344CB8AC3E}">
        <p14:creationId xmlns:p14="http://schemas.microsoft.com/office/powerpoint/2010/main" val="33995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jaxThem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jaxTheme.thmx</Template>
  <TotalTime>65729</TotalTime>
  <Words>1296</Words>
  <Application>Microsoft Macintosh PowerPoint</Application>
  <PresentationFormat>Widescreen</PresentationFormat>
  <Paragraphs>341</Paragraphs>
  <Slides>25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5" baseType="lpstr">
      <vt:lpstr>Amazon Ember</vt:lpstr>
      <vt:lpstr>Amazon Ember Light</vt:lpstr>
      <vt:lpstr>Amazon Ember Medium</vt:lpstr>
      <vt:lpstr>Amazon Ember Mono</vt:lpstr>
      <vt:lpstr>Amazon Ember Regular</vt:lpstr>
      <vt:lpstr>AmazonEmber</vt:lpstr>
      <vt:lpstr>Arial</vt:lpstr>
      <vt:lpstr>Calibri</vt:lpstr>
      <vt:lpstr>Courier New</vt:lpstr>
      <vt:lpstr>Segoe UI</vt:lpstr>
      <vt:lpstr>Wingdings</vt:lpstr>
      <vt:lpstr>jaxTheme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Powerpoint_Template</vt:lpstr>
      <vt:lpstr>Introduction to Amazon Cloud</vt:lpstr>
      <vt:lpstr>Agenda</vt:lpstr>
      <vt:lpstr>What is cloud computing?</vt:lpstr>
      <vt:lpstr>What is AWS?</vt:lpstr>
      <vt:lpstr>How AWS can help your research</vt:lpstr>
      <vt:lpstr>AWS Global Reach</vt:lpstr>
      <vt:lpstr>PowerPoint Presentation</vt:lpstr>
      <vt:lpstr>Availability Zones</vt:lpstr>
      <vt:lpstr>Amazon EC2 Overview</vt:lpstr>
      <vt:lpstr>Amazon Elastic Compute Cloud (Amazon EC2)</vt:lpstr>
      <vt:lpstr>Instance Types</vt:lpstr>
      <vt:lpstr>Instance Naming</vt:lpstr>
      <vt:lpstr>Instance Sizing</vt:lpstr>
      <vt:lpstr>Choose your processor and architecture</vt:lpstr>
      <vt:lpstr>What’s a virtual CPU? (vCPU)</vt:lpstr>
      <vt:lpstr>Memory and Storage</vt:lpstr>
      <vt:lpstr>EC2 Operating Systems</vt:lpstr>
      <vt:lpstr>What is an Amazon Machine Image (AMI)? </vt:lpstr>
      <vt:lpstr>Amazon EC2 purchase options</vt:lpstr>
      <vt:lpstr>Simplifying capacity and cost optimization</vt:lpstr>
      <vt:lpstr>Amazon EC2 Spot Overview</vt:lpstr>
      <vt:lpstr>Amazon EC2 Spot</vt:lpstr>
      <vt:lpstr>EC2 Spot Interruptions</vt:lpstr>
      <vt:lpstr>A better way to leverage Spot?</vt:lpstr>
      <vt:lpstr>PowerPoint Presentation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Graber</dc:creator>
  <cp:lastModifiedBy>Ryan Seaman</cp:lastModifiedBy>
  <cp:revision>363</cp:revision>
  <dcterms:created xsi:type="dcterms:W3CDTF">2016-05-23T05:35:22Z</dcterms:created>
  <dcterms:modified xsi:type="dcterms:W3CDTF">2025-02-12T19:12:36Z</dcterms:modified>
</cp:coreProperties>
</file>